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8"/>
  </p:notesMasterIdLst>
  <p:handoutMasterIdLst>
    <p:handoutMasterId r:id="rId50"/>
  </p:handoutMasterIdLst>
  <p:sldIdLst>
    <p:sldId id="288" r:id="rId4"/>
    <p:sldId id="289" r:id="rId5"/>
    <p:sldId id="331" r:id="rId6"/>
    <p:sldId id="257" r:id="rId7"/>
    <p:sldId id="259" r:id="rId9"/>
    <p:sldId id="260" r:id="rId10"/>
    <p:sldId id="261" r:id="rId11"/>
    <p:sldId id="290" r:id="rId12"/>
    <p:sldId id="292" r:id="rId13"/>
    <p:sldId id="293" r:id="rId14"/>
    <p:sldId id="276" r:id="rId15"/>
    <p:sldId id="327" r:id="rId16"/>
    <p:sldId id="266" r:id="rId17"/>
    <p:sldId id="294" r:id="rId18"/>
    <p:sldId id="267" r:id="rId19"/>
    <p:sldId id="274" r:id="rId20"/>
    <p:sldId id="296" r:id="rId21"/>
    <p:sldId id="268" r:id="rId22"/>
    <p:sldId id="328" r:id="rId23"/>
    <p:sldId id="298" r:id="rId24"/>
    <p:sldId id="314" r:id="rId25"/>
    <p:sldId id="315" r:id="rId26"/>
    <p:sldId id="270" r:id="rId27"/>
    <p:sldId id="299" r:id="rId28"/>
    <p:sldId id="301" r:id="rId29"/>
    <p:sldId id="302" r:id="rId30"/>
    <p:sldId id="303" r:id="rId31"/>
    <p:sldId id="300" r:id="rId32"/>
    <p:sldId id="272" r:id="rId33"/>
    <p:sldId id="275" r:id="rId34"/>
    <p:sldId id="305" r:id="rId35"/>
    <p:sldId id="306" r:id="rId36"/>
    <p:sldId id="330" r:id="rId37"/>
    <p:sldId id="284" r:id="rId38"/>
    <p:sldId id="287" r:id="rId39"/>
    <p:sldId id="308" r:id="rId40"/>
    <p:sldId id="309" r:id="rId41"/>
    <p:sldId id="311" r:id="rId42"/>
    <p:sldId id="316" r:id="rId43"/>
    <p:sldId id="317" r:id="rId44"/>
    <p:sldId id="323" r:id="rId45"/>
    <p:sldId id="324" r:id="rId46"/>
    <p:sldId id="325" r:id="rId47"/>
    <p:sldId id="343" r:id="rId48"/>
    <p:sldId id="581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BC127"/>
    <a:srgbClr val="FFC000"/>
    <a:srgbClr val="DDA21F"/>
    <a:srgbClr val="912925"/>
    <a:srgbClr val="FFDC73"/>
    <a:srgbClr val="F6A804"/>
    <a:srgbClr val="FFFFFF"/>
    <a:srgbClr val="FB9F1C"/>
    <a:srgbClr val="FCD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07" autoAdjust="0"/>
    <p:restoredTop sz="94761" autoAdjust="0"/>
  </p:normalViewPr>
  <p:slideViewPr>
    <p:cSldViewPr>
      <p:cViewPr varScale="1">
        <p:scale>
          <a:sx n="73" d="100"/>
          <a:sy n="73" d="100"/>
        </p:scale>
        <p:origin x="96" y="240"/>
      </p:cViewPr>
      <p:guideLst>
        <p:guide orient="horz" pos="2160"/>
        <p:guide pos="3839"/>
        <p:guide orient="horz" pos="436"/>
        <p:guide orient="horz" pos="3884"/>
        <p:guide pos="482"/>
        <p:guide pos="7197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9D33B-2C20-45DC-B9DF-0DAF32B22A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1633E-A837-4B3F-B83C-0FC1B80E21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86F24-ADA8-4776-96BC-134654B8A2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323A3-1306-4C93-A62E-8E6A2AC7BF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323A3-1306-4C93-A62E-8E6A2AC7BF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323A3-1306-4C93-A62E-8E6A2AC7BF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图；</a:t>
            </a:r>
            <a:r>
              <a:rPr lang="en-US" altLang="zh-CN" dirty="0"/>
              <a:t>3</a:t>
            </a:r>
            <a:r>
              <a:rPr lang="zh-CN" altLang="en-US" dirty="0"/>
              <a:t>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A208-B28D-4F26-9D0C-AB42B728B7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F0F-554B-4604-9AD0-385E5C08FF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9" y="6339"/>
            <a:ext cx="12192000" cy="6845324"/>
          </a:xfrm>
          <a:prstGeom prst="rect">
            <a:avLst/>
          </a:prstGeom>
        </p:spPr>
      </p:pic>
      <p:sp>
        <p:nvSpPr>
          <p:cNvPr id="23" name="标题 22"/>
          <p:cNvSpPr>
            <a:spLocks noGrp="1"/>
          </p:cNvSpPr>
          <p:nvPr>
            <p:ph type="title" hasCustomPrompt="1"/>
          </p:nvPr>
        </p:nvSpPr>
        <p:spPr>
          <a:xfrm>
            <a:off x="1230627" y="2606913"/>
            <a:ext cx="10060772" cy="132588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  <p:transition>
    <p:checke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4308" y="960831"/>
            <a:ext cx="8084219" cy="1325880"/>
          </a:xfrm>
        </p:spPr>
        <p:txBody>
          <a:bodyPr/>
          <a:lstStyle>
            <a:lvl1pPr>
              <a:defRPr sz="21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2490" y="2430860"/>
            <a:ext cx="6380391" cy="822960"/>
          </a:xfrm>
        </p:spPr>
        <p:txBody>
          <a:bodyPr/>
          <a:lstStyle>
            <a:lvl1pPr algn="l">
              <a:defRPr sz="1800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algn="l">
              <a:defRPr sz="1350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algn="l">
              <a:defRPr sz="1350"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algn="l">
              <a:defRPr sz="1350"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algn="l">
              <a:defRPr sz="1350"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checke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hecke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9" y="6339"/>
            <a:ext cx="12192000" cy="684532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4"/>
          </a:xfrm>
          <a:prstGeom prst="rect">
            <a:avLst/>
          </a:prstGeom>
        </p:spPr>
        <p:txBody>
          <a:bodyPr/>
          <a:lstStyle/>
          <a:p>
            <a:fld id="{314BDEE5-EBB1-48C8-A000-13E369B59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4"/>
          </a:xfrm>
          <a:prstGeom prst="rect">
            <a:avLst/>
          </a:prstGeom>
        </p:spPr>
        <p:txBody>
          <a:bodyPr/>
          <a:lstStyle/>
          <a:p>
            <a:fld id="{2D19B2BD-BAD1-4C02-92F1-6F46A869A238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2907419" y="2667020"/>
            <a:ext cx="6908800" cy="1676400"/>
          </a:xfrm>
        </p:spPr>
        <p:txBody>
          <a:bodyPr/>
          <a:lstStyle>
            <a:lvl1pPr>
              <a:defRPr sz="3300"/>
            </a:lvl1pPr>
          </a:lstStyle>
          <a:p>
            <a:pPr lvl="0"/>
            <a:r>
              <a:rPr lang="zh-CN" altLang="en-US" dirty="0"/>
              <a:t>谢    谢</a:t>
            </a:r>
            <a:endParaRPr lang="zh-CN" altLang="en-US" dirty="0"/>
          </a:p>
        </p:txBody>
      </p:sp>
    </p:spTree>
  </p:cSld>
  <p:clrMapOvr>
    <a:masterClrMapping/>
  </p:clrMapOvr>
  <p:transition>
    <p:checke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BC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476755" y="1821181"/>
            <a:ext cx="3238500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大</a:t>
            </a:r>
            <a:endParaRPr lang="zh-CN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63535" y="3381376"/>
            <a:ext cx="3064933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ransition>
    <p:checker dir="vert"/>
  </p:transition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7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7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7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7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5pPr>
      <a:lvl6pPr marL="30861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7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172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7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258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7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344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7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algn="ctr" rtl="0" eaLnBrk="1" fontAlgn="base" hangingPunct="1">
        <a:lnSpc>
          <a:spcPct val="90000"/>
        </a:lnSpc>
        <a:spcBef>
          <a:spcPts val="675"/>
        </a:spcBef>
        <a:spcAft>
          <a:spcPct val="0"/>
        </a:spcAft>
        <a:buFont typeface="Arial" panose="020B0604020202020204" pitchFamily="34" charset="0"/>
        <a:defRPr sz="21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462915" indent="-154305" algn="l" rtl="0" eaLnBrk="1" fontAlgn="base" hangingPunct="1">
        <a:lnSpc>
          <a:spcPct val="90000"/>
        </a:lnSpc>
        <a:spcBef>
          <a:spcPts val="340"/>
        </a:spcBef>
        <a:spcAft>
          <a:spcPct val="0"/>
        </a:spcAft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rtl="0" eaLnBrk="1" fontAlgn="base" hangingPunct="1">
        <a:lnSpc>
          <a:spcPct val="90000"/>
        </a:lnSpc>
        <a:spcBef>
          <a:spcPts val="340"/>
        </a:spcBef>
        <a:spcAft>
          <a:spcPct val="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rtl="0" eaLnBrk="1" fontAlgn="base" hangingPunct="1">
        <a:lnSpc>
          <a:spcPct val="90000"/>
        </a:lnSpc>
        <a:spcBef>
          <a:spcPts val="34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rtl="0" eaLnBrk="1" fontAlgn="base" hangingPunct="1">
        <a:lnSpc>
          <a:spcPct val="90000"/>
        </a:lnSpc>
        <a:spcBef>
          <a:spcPts val="34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lnSpc>
          <a:spcPct val="90000"/>
        </a:lnSpc>
        <a:spcBef>
          <a:spcPts val="34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965" indent="-154305" algn="l" defTabSz="617220" rtl="0" eaLnBrk="1" latinLnBrk="0" hangingPunct="1">
        <a:lnSpc>
          <a:spcPct val="90000"/>
        </a:lnSpc>
        <a:spcBef>
          <a:spcPts val="34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575" indent="-154305" algn="l" defTabSz="617220" rtl="0" eaLnBrk="1" latinLnBrk="0" hangingPunct="1">
        <a:lnSpc>
          <a:spcPct val="90000"/>
        </a:lnSpc>
        <a:spcBef>
          <a:spcPts val="34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3185" indent="-154305" algn="l" defTabSz="617220" rtl="0" eaLnBrk="1" latinLnBrk="0" hangingPunct="1">
        <a:lnSpc>
          <a:spcPct val="90000"/>
        </a:lnSpc>
        <a:spcBef>
          <a:spcPts val="34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NULL" TargetMode="Externa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emf"/><Relationship Id="rId1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emf"/><Relationship Id="rId1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766907" y="1705964"/>
            <a:ext cx="3371154" cy="42686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9078" y="1700780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-816768" y="3789040"/>
            <a:ext cx="1474515" cy="1121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326924" y="4225678"/>
            <a:ext cx="3960440" cy="1018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425917" y="2031443"/>
            <a:ext cx="8044910" cy="2123658"/>
            <a:chOff x="2197069" y="2181046"/>
            <a:chExt cx="8044910" cy="2123658"/>
          </a:xfrm>
        </p:grpSpPr>
        <p:sp>
          <p:nvSpPr>
            <p:cNvPr id="5" name="文本框 4"/>
            <p:cNvSpPr txBox="1"/>
            <p:nvPr/>
          </p:nvSpPr>
          <p:spPr>
            <a:xfrm>
              <a:off x="2197069" y="2181046"/>
              <a:ext cx="1769715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38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dirty="0">
                  <a:gradFill>
                    <a:gsLst>
                      <a:gs pos="45000">
                        <a:srgbClr val="FFFFFF"/>
                      </a:gs>
                      <a:gs pos="0">
                        <a:schemeClr val="bg1"/>
                      </a:gs>
                      <a:gs pos="83500">
                        <a:srgbClr val="FBC127"/>
                      </a:gs>
                      <a:gs pos="100000">
                        <a:srgbClr val="FBC127"/>
                      </a:gs>
                    </a:gsLst>
                    <a:lin ang="0" scaled="0"/>
                  </a:gradFill>
                </a:rPr>
                <a:t>风</a:t>
              </a:r>
              <a:endParaRPr lang="zh-CN" altLang="en-US" dirty="0">
                <a:gradFill>
                  <a:gsLst>
                    <a:gs pos="45000">
                      <a:srgbClr val="FFFFFF"/>
                    </a:gs>
                    <a:gs pos="0">
                      <a:schemeClr val="bg1"/>
                    </a:gs>
                    <a:gs pos="83500">
                      <a:srgbClr val="FBC127"/>
                    </a:gs>
                    <a:gs pos="100000">
                      <a:srgbClr val="FBC127"/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288801" y="2181046"/>
              <a:ext cx="1769715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38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dirty="0">
                  <a:gradFill>
                    <a:gsLst>
                      <a:gs pos="45000">
                        <a:srgbClr val="FFFFFF"/>
                      </a:gs>
                      <a:gs pos="0">
                        <a:schemeClr val="bg1"/>
                      </a:gs>
                      <a:gs pos="83500">
                        <a:srgbClr val="FBC127"/>
                      </a:gs>
                      <a:gs pos="100000">
                        <a:srgbClr val="FBC127"/>
                      </a:gs>
                    </a:gsLst>
                    <a:lin ang="0" scaled="0"/>
                  </a:gradFill>
                </a:rPr>
                <a:t>成</a:t>
              </a:r>
              <a:endParaRPr lang="zh-CN" altLang="en-US" dirty="0">
                <a:gradFill>
                  <a:gsLst>
                    <a:gs pos="45000">
                      <a:srgbClr val="FFFFFF"/>
                    </a:gs>
                    <a:gs pos="0">
                      <a:schemeClr val="bg1"/>
                    </a:gs>
                    <a:gs pos="83500">
                      <a:srgbClr val="FBC127"/>
                    </a:gs>
                    <a:gs pos="100000">
                      <a:srgbClr val="FBC127"/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80533" y="2181046"/>
              <a:ext cx="1769715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38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dirty="0">
                  <a:gradFill>
                    <a:gsLst>
                      <a:gs pos="45000">
                        <a:srgbClr val="FFFFFF"/>
                      </a:gs>
                      <a:gs pos="0">
                        <a:schemeClr val="bg1"/>
                      </a:gs>
                      <a:gs pos="83500">
                        <a:srgbClr val="FBC127"/>
                      </a:gs>
                      <a:gs pos="100000">
                        <a:srgbClr val="FBC127"/>
                      </a:gs>
                    </a:gsLst>
                    <a:lin ang="0" scaled="0"/>
                  </a:gradFill>
                </a:rPr>
                <a:t>地</a:t>
              </a:r>
              <a:endParaRPr lang="zh-CN" altLang="en-US" dirty="0">
                <a:gradFill>
                  <a:gsLst>
                    <a:gs pos="45000">
                      <a:srgbClr val="FFFFFF"/>
                    </a:gs>
                    <a:gs pos="0">
                      <a:schemeClr val="bg1"/>
                    </a:gs>
                    <a:gs pos="83500">
                      <a:srgbClr val="FBC127"/>
                    </a:gs>
                    <a:gs pos="100000">
                      <a:srgbClr val="FBC127"/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72264" y="2181046"/>
              <a:ext cx="1769715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38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dirty="0">
                  <a:gradFill>
                    <a:gsLst>
                      <a:gs pos="45000">
                        <a:srgbClr val="FFFFFF"/>
                      </a:gs>
                      <a:gs pos="0">
                        <a:schemeClr val="bg1"/>
                      </a:gs>
                      <a:gs pos="83500">
                        <a:srgbClr val="FBC127"/>
                      </a:gs>
                      <a:gs pos="100000">
                        <a:srgbClr val="FBC127"/>
                      </a:gs>
                    </a:gsLst>
                    <a:lin ang="0" scaled="0"/>
                  </a:gradFill>
                </a:rPr>
                <a:t>貌</a:t>
              </a:r>
              <a:endParaRPr lang="zh-CN" altLang="en-US" dirty="0">
                <a:gradFill>
                  <a:gsLst>
                    <a:gs pos="45000">
                      <a:srgbClr val="FFFFFF"/>
                    </a:gs>
                    <a:gs pos="0">
                      <a:schemeClr val="bg1"/>
                    </a:gs>
                    <a:gs pos="83500">
                      <a:srgbClr val="FBC127"/>
                    </a:gs>
                    <a:gs pos="100000">
                      <a:srgbClr val="FBC127"/>
                    </a:gs>
                  </a:gsLst>
                  <a:lin ang="0" scaled="0"/>
                </a:gra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775241" y="4161396"/>
            <a:ext cx="3960440" cy="1018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75821" y="4435213"/>
            <a:ext cx="78230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spc="600" dirty="0">
                <a:solidFill>
                  <a:schemeClr val="bg1">
                    <a:lumMod val="95000"/>
                  </a:schemeClr>
                </a:solidFill>
              </a:rPr>
              <a:t>LANDFORM    OF     EOLIAN   LAND</a:t>
            </a:r>
            <a:endParaRPr lang="zh-CN" altLang="en-US" sz="1600" spc="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376" y="1305548"/>
            <a:ext cx="11153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1600" spc="60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defRPr>
            </a:lvl1pPr>
          </a:lstStyle>
          <a:p>
            <a:pPr algn="dist"/>
            <a:r>
              <a:rPr lang="zh-CN" altLang="en-US" dirty="0"/>
              <a:t>新湘教版必修一                             第二章</a:t>
            </a:r>
            <a:r>
              <a:rPr lang="en-US" altLang="zh-CN" dirty="0"/>
              <a:t>-</a:t>
            </a:r>
            <a:r>
              <a:rPr lang="zh-CN" altLang="en-US" dirty="0"/>
              <a:t>第二节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497" y="3789040"/>
            <a:ext cx="12192497" cy="306896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65895" y="4260761"/>
            <a:ext cx="10945861" cy="2454275"/>
            <a:chOff x="765895" y="4260761"/>
            <a:chExt cx="10945861" cy="2454275"/>
          </a:xfrm>
        </p:grpSpPr>
        <p:sp>
          <p:nvSpPr>
            <p:cNvPr id="5" name="矩形 4"/>
            <p:cNvSpPr/>
            <p:nvPr/>
          </p:nvSpPr>
          <p:spPr>
            <a:xfrm>
              <a:off x="765895" y="4260761"/>
              <a:ext cx="10945861" cy="2454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FFC000"/>
                  </a:solidFill>
                  <a:cs typeface="+mn-ea"/>
                  <a:sym typeface="+mn-lt"/>
                </a:rPr>
                <a:t>5.</a:t>
              </a:r>
              <a:r>
                <a:rPr lang="zh-CN" altLang="en-US" sz="2800" b="1" dirty="0">
                  <a:solidFill>
                    <a:srgbClr val="FFC000"/>
                  </a:solidFill>
                  <a:cs typeface="+mn-ea"/>
                  <a:sym typeface="+mn-lt"/>
                </a:rPr>
                <a:t>雅丹（风蚀垄槽）</a:t>
              </a:r>
              <a:endParaRPr lang="zh-CN" altLang="en-US" sz="2800" b="1" dirty="0">
                <a:solidFill>
                  <a:srgbClr val="FFC000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雅丹地貌不是发育在基岩上，而是发育在古代河湖相的土状堆积物中，以新疆罗布泊西北部的古楼兰附近最为典型。“雅丹”原是维吾尔语 ，意为“陡峭的小丘”，后来用它来泛指风蚀土墩和风蚀凹地（沟槽）的地貌组合。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839416" y="5301208"/>
              <a:ext cx="403244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715" y="579120"/>
            <a:ext cx="4686300" cy="3209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8979"/>
          <a:stretch>
            <a:fillRect/>
          </a:stretch>
        </p:blipFill>
        <p:spPr>
          <a:xfrm>
            <a:off x="7112000" y="192405"/>
            <a:ext cx="2973705" cy="480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46229" y="793888"/>
            <a:ext cx="5688632" cy="1863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在我国北方黄土高原地区，自西北向东南方向，黄土由粗变细，按颗粒大小可分为三个带，即西北部的沙黄土带、中间的典型黄土带和东南部的黏黄土带。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53170" y="2825778"/>
            <a:ext cx="5688632" cy="9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黄土颗粒为什么会呈现出这种规律性的变化？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19" y="872356"/>
            <a:ext cx="5951984" cy="52934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5906" y="194834"/>
            <a:ext cx="2232248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C000"/>
                </a:solidFill>
                <a:cs typeface="+mn-ea"/>
                <a:sym typeface="+mn-lt"/>
              </a:rPr>
              <a:t>探究活动</a:t>
            </a:r>
            <a:endParaRPr lang="zh-CN" altLang="en-US" sz="2800" b="1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39" y="194834"/>
            <a:ext cx="545224" cy="5847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38199" y="3933056"/>
            <a:ext cx="55966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黄土高原的黄土颗粒由西北向东南依次为沙黄土、黄土、黏黄土，颗粒逐渐减小。强劲的西北季风带来西北地区的沙尘，遇到太行山、秦岭，风速减慢，搬运能力减弱，沙尘逐渐沉积，大的颗粒物先沉积，小的后沉积。</a:t>
            </a:r>
            <a:endParaRPr lang="zh-CN" altLang="en-US" sz="2400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46229" y="793888"/>
            <a:ext cx="5688632" cy="1863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  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在我国北方黄土高原地区，自西北向东南方向，黄土由粗变细，按颗粒大小可分为三个带，即西北部的沙黄土带、中间的典型黄土带和东南部的黏黄土带。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46229" y="2996952"/>
            <a:ext cx="5688632" cy="9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2.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在干旱、半干旱地区，还会出现哪些与风力作用相关的地表形态？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19" y="872356"/>
            <a:ext cx="5951984" cy="52934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5906" y="194834"/>
            <a:ext cx="2232248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探究活动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39" y="194834"/>
            <a:ext cx="545224" cy="5847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0" y="4437112"/>
            <a:ext cx="5184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在干旱、半干旱地区，受风力作用的影响，会出现风蚀地貌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戈壁、风蚀蘑菇等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和风积地貌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沙丘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971764" y="2060847"/>
            <a:ext cx="4248472" cy="2736306"/>
            <a:chOff x="3719736" y="2060846"/>
            <a:chExt cx="4248472" cy="2736306"/>
          </a:xfrm>
        </p:grpSpPr>
        <p:sp>
          <p:nvSpPr>
            <p:cNvPr id="6" name="矩形 5"/>
            <p:cNvSpPr/>
            <p:nvPr/>
          </p:nvSpPr>
          <p:spPr>
            <a:xfrm>
              <a:off x="3791744" y="2168859"/>
              <a:ext cx="4104456" cy="2520280"/>
            </a:xfrm>
            <a:prstGeom prst="rect">
              <a:avLst/>
            </a:prstGeom>
            <a:solidFill>
              <a:srgbClr val="FFC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719736" y="2060847"/>
              <a:ext cx="4248472" cy="273630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27848" y="2060846"/>
              <a:ext cx="2376264" cy="231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400" dirty="0">
                  <a:solidFill>
                    <a:schemeClr val="bg1"/>
                  </a:solidFill>
                </a:rPr>
                <a:t>02</a:t>
              </a:r>
              <a:endParaRPr lang="zh-CN" altLang="en-US" sz="144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74523" y="3832007"/>
              <a:ext cx="2111792" cy="699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cs typeface="+mn-ea"/>
                  <a:sym typeface="+mn-lt"/>
                </a:rPr>
                <a:t>风积地貌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182930" y="39976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b="1" kern="0" dirty="0">
                <a:solidFill>
                  <a:schemeClr val="bg1"/>
                </a:solidFill>
              </a:rPr>
              <a:t>风积地貌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5845412" y="-100911"/>
            <a:ext cx="501176" cy="432048"/>
          </a:xfrm>
          <a:prstGeom prst="triangle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98813" y="1988840"/>
            <a:ext cx="9794376" cy="3384376"/>
            <a:chOff x="1198813" y="1988840"/>
            <a:chExt cx="9794376" cy="3384376"/>
          </a:xfrm>
        </p:grpSpPr>
        <p:sp>
          <p:nvSpPr>
            <p:cNvPr id="2" name="矩形 1"/>
            <p:cNvSpPr/>
            <p:nvPr/>
          </p:nvSpPr>
          <p:spPr>
            <a:xfrm>
              <a:off x="1703513" y="2636912"/>
              <a:ext cx="8784976" cy="1808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200000"/>
                </a:lnSpc>
              </a:pPr>
              <a:r>
                <a:rPr lang="zh-CN" altLang="en-US" sz="3200" b="1" kern="0" dirty="0">
                  <a:solidFill>
                    <a:schemeClr val="bg1"/>
                  </a:solidFill>
                  <a:cs typeface="+mn-ea"/>
                  <a:sym typeface="+mn-lt"/>
                </a:rPr>
                <a:t>风积地貌：</a:t>
              </a:r>
              <a:r>
                <a:rPr lang="zh-CN" alt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风中挟带的沙粒，在风速降低时沉降在地面，所形成的各种地表形态，就是风积地貌</a:t>
              </a:r>
              <a:endPara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198813" y="1988840"/>
              <a:ext cx="9794376" cy="338437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 rot="16200000">
            <a:off x="-1076400" y="4633362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6200000" flipH="1" flipV="1">
            <a:off x="9150025" y="1780566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97" y="3789040"/>
            <a:ext cx="12192497" cy="306896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6762" y="5075291"/>
            <a:ext cx="10658475" cy="1319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C000"/>
                </a:solidFill>
                <a:cs typeface="+mn-ea"/>
                <a:sym typeface="+mn-lt"/>
              </a:rPr>
              <a:t>沙 丘：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风力作用下沙粒堆积而成的丘状或垄状地貌。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受风力大小、地表形态变化，及植被、沙源等条件影响，沙丘形态多样。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5906" y="194834"/>
            <a:ext cx="2232248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C000"/>
                </a:solidFill>
                <a:cs typeface="+mn-ea"/>
                <a:sym typeface="+mn-lt"/>
              </a:rPr>
              <a:t>探究活动</a:t>
            </a:r>
            <a:endParaRPr lang="zh-CN" altLang="en-US" sz="2800" b="1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7105" y="955583"/>
            <a:ext cx="10297790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沙丘的形态与风向密切相关。以新月形沙丘为例，描述沙丘的形态特点，并说明在野外怎样利用沙丘形态来判断当地的主导风向？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55640" y="4248245"/>
            <a:ext cx="144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迎风坡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5052" y="3233474"/>
            <a:ext cx="144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背风坡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67903" y="5618099"/>
            <a:ext cx="144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迎风坡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69795" y="5642630"/>
            <a:ext cx="144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背风坡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47" y="194834"/>
            <a:ext cx="545224" cy="58477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98780" y="2378471"/>
            <a:ext cx="8497394" cy="3787379"/>
            <a:chOff x="982982" y="1916832"/>
            <a:chExt cx="9264352" cy="412922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982" y="1916832"/>
              <a:ext cx="9264352" cy="412922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2891517" y="3981442"/>
              <a:ext cx="1441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迎风坡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590929" y="2966671"/>
              <a:ext cx="1441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背风坡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203780" y="5351296"/>
              <a:ext cx="1441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迎风坡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05672" y="5375827"/>
              <a:ext cx="1441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背风坡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19432" y="2409113"/>
            <a:ext cx="5173788" cy="2242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新月形沙丘迎风坡坡形微凸而平缓，背风坡坡形下凹、坡度较陡；两侧有近似对称的两个尖角，称为新月形沙丘的两翼，两翼延伸方向指向下风向。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38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5906" y="194834"/>
            <a:ext cx="2232248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C000"/>
                </a:solidFill>
                <a:cs typeface="+mn-ea"/>
                <a:sym typeface="+mn-lt"/>
              </a:rPr>
              <a:t>探究活动</a:t>
            </a:r>
            <a:endParaRPr lang="zh-CN" altLang="en-US" sz="2800" b="1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90" y="690480"/>
            <a:ext cx="5398220" cy="338245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5906" y="4509120"/>
            <a:ext cx="10659332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风沙流通过灌丛植物时，大量沙粒会堆积在植物根部附近，形成灌丛沙丘。读图描述灌丛沙丘分布区域的环境特点，并分析其为何多出现在绿洲边缘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?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39" y="194834"/>
            <a:ext cx="545224" cy="58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440" y="4300724"/>
            <a:ext cx="10369798" cy="2242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灌丛植物可以阻挡风沙，随着风速减缓，将沙粒固定在其根部，形成沙丘。灌丛沙丘的分布区域地形较为平坦、气候比较干燥，有一定的水源分布，生长着少量的绿色植物</a:t>
            </a:r>
            <a:r>
              <a:rPr lang="en-US" altLang="zh-CN" sz="2400" dirty="0">
                <a:solidFill>
                  <a:srgbClr val="C00000"/>
                </a:solidFill>
              </a:rPr>
              <a:t>(</a:t>
            </a:r>
            <a:r>
              <a:rPr lang="zh-CN" altLang="en-US" sz="2400" dirty="0">
                <a:solidFill>
                  <a:srgbClr val="C00000"/>
                </a:solidFill>
              </a:rPr>
              <a:t>灌木丛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r>
              <a:rPr lang="zh-CN" altLang="en-US" sz="2400" dirty="0">
                <a:solidFill>
                  <a:srgbClr val="C00000"/>
                </a:solidFill>
              </a:rPr>
              <a:t>。绿洲的边缘因为有水源，有利于灌丛的生长，故灌丛沙丘多位于绿洲边缘，呈带状分布。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5440" y="548680"/>
            <a:ext cx="1065933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风沙流通过灌丛植物时，大量沙粒会堆积在植物根部附近，形成灌丛沙丘。读图描述灌丛沙丘分布区域的环境特点，并分析其为何多出现在绿洲边缘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?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266" y="1839780"/>
            <a:ext cx="3677468" cy="2304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46869" y="1805414"/>
            <a:ext cx="9289032" cy="324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风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是干旱、半干旱地区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地表形态的主要“雕刻师”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风力作用让地面受到破坏，形成风蚀地貌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风中挟带的沙粒在地面沉积，则形成各种风积地貌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rot="2459898" flipH="1">
            <a:off x="5128555" y="3136347"/>
            <a:ext cx="8216792" cy="1226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9140102">
            <a:off x="-1064132" y="3136347"/>
            <a:ext cx="8216792" cy="1226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0" y="692150"/>
            <a:ext cx="5375920" cy="475307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-384720" y="4031165"/>
            <a:ext cx="2902968" cy="256663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27404" y="598909"/>
            <a:ext cx="5454693" cy="482724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58353" y="3933056"/>
            <a:ext cx="2902968" cy="256663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7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75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750" tmFilter="0,0; .5, 1; 1, 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750" tmFilter="0,0; .5, 1; 1, 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750" tmFilter="0,0; .5, 1; 1, 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1539073"/>
          <p:cNvSpPr txBox="1">
            <a:spLocks noChangeArrowheads="1"/>
          </p:cNvSpPr>
          <p:nvPr/>
        </p:nvSpPr>
        <p:spPr bwMode="auto">
          <a:xfrm>
            <a:off x="872309" y="1858012"/>
            <a:ext cx="10552927" cy="473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1pPr>
            <a:lvl2pPr marL="742950" indent="-28575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2pPr>
            <a:lvl3pPr marL="11430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3pPr>
            <a:lvl4pPr marL="16002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4pPr>
            <a:lvl5pPr marL="20574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风力风向：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风力决定着沙丘的移动速度，风向决定着沙丘移动方向。一般沙丘的迎风坡缓，背风坡陡。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地面起伏：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山岭是风沙流运行的障碍，起伏大，易在其迎风侧大量堆积沙子，形成巨大的沙丘。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地表物质（沙源供应）：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沙子供应量的多少关系着沙丘发育的规模。如塔克拉玛干沙漠边缘的沙丘都较低矮，原因是地表细沙、中沙较少；沙漠内部的沙丘都较高大，这与地表细沙、中沙较丰富有关。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水分、植被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条件愈好，愈不利于沙丘的发育。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67377" y="573941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沙丘的形成条件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04030" y="1328649"/>
            <a:ext cx="10685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沙丘的发育和形成受风力、地面形态、水分、植被及沙源供应等条件的影响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5845412" y="-100911"/>
            <a:ext cx="501176" cy="432048"/>
          </a:xfrm>
          <a:prstGeom prst="triangle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6200000">
            <a:off x="-1076400" y="4633362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 flipH="1" flipV="1">
            <a:off x="9150025" y="1780566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flipV="1">
            <a:off x="5845412" y="-100911"/>
            <a:ext cx="501176" cy="432048"/>
          </a:xfrm>
          <a:prstGeom prst="triangle">
            <a:avLst/>
          </a:prstGeom>
          <a:solidFill>
            <a:schemeClr val="bg1">
              <a:alpha val="8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41455" y="548680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固定沙丘和流动沙丘的区别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16200000">
            <a:off x="-1076400" y="4633362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6200000" flipH="1" flipV="1">
            <a:off x="9150025" y="1780566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7731" y="4618553"/>
            <a:ext cx="9465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固定沙丘堆积的一层层沙的结构是由里向外逐渐变新的堆积。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079776" y="1773881"/>
            <a:ext cx="4456692" cy="2326335"/>
            <a:chOff x="4079776" y="1773881"/>
            <a:chExt cx="4456692" cy="2326335"/>
          </a:xfrm>
        </p:grpSpPr>
        <p:sp>
          <p:nvSpPr>
            <p:cNvPr id="9" name="任意多边形: 形状 8"/>
            <p:cNvSpPr/>
            <p:nvPr/>
          </p:nvSpPr>
          <p:spPr>
            <a:xfrm>
              <a:off x="4381500" y="2236119"/>
              <a:ext cx="3897630" cy="975712"/>
            </a:xfrm>
            <a:custGeom>
              <a:avLst/>
              <a:gdLst>
                <a:gd name="connsiteX0" fmla="*/ 0 w 3912870"/>
                <a:gd name="connsiteY0" fmla="*/ 975720 h 983340"/>
                <a:gd name="connsiteX1" fmla="*/ 2251710 w 3912870"/>
                <a:gd name="connsiteY1" fmla="*/ 194670 h 983340"/>
                <a:gd name="connsiteX2" fmla="*/ 2887980 w 3912870"/>
                <a:gd name="connsiteY2" fmla="*/ 360 h 983340"/>
                <a:gd name="connsiteX3" fmla="*/ 3211830 w 3912870"/>
                <a:gd name="connsiteY3" fmla="*/ 175620 h 983340"/>
                <a:gd name="connsiteX4" fmla="*/ 3912870 w 3912870"/>
                <a:gd name="connsiteY4" fmla="*/ 983340 h 983340"/>
                <a:gd name="connsiteX0-1" fmla="*/ 0 w 3912870"/>
                <a:gd name="connsiteY0-2" fmla="*/ 975712 h 983332"/>
                <a:gd name="connsiteX1-3" fmla="*/ 2251710 w 3912870"/>
                <a:gd name="connsiteY1-4" fmla="*/ 194662 h 983332"/>
                <a:gd name="connsiteX2-5" fmla="*/ 2887980 w 3912870"/>
                <a:gd name="connsiteY2-6" fmla="*/ 352 h 983332"/>
                <a:gd name="connsiteX3-7" fmla="*/ 3211830 w 3912870"/>
                <a:gd name="connsiteY3-8" fmla="*/ 175612 h 983332"/>
                <a:gd name="connsiteX4-9" fmla="*/ 3912870 w 3912870"/>
                <a:gd name="connsiteY4-10" fmla="*/ 983332 h 983332"/>
                <a:gd name="connsiteX0-11" fmla="*/ 0 w 3912870"/>
                <a:gd name="connsiteY0-12" fmla="*/ 982624 h 990244"/>
                <a:gd name="connsiteX1-13" fmla="*/ 2251710 w 3912870"/>
                <a:gd name="connsiteY1-14" fmla="*/ 201574 h 990244"/>
                <a:gd name="connsiteX2-15" fmla="*/ 2887980 w 3912870"/>
                <a:gd name="connsiteY2-16" fmla="*/ 7264 h 990244"/>
                <a:gd name="connsiteX3-17" fmla="*/ 3371850 w 3912870"/>
                <a:gd name="connsiteY3-18" fmla="*/ 380644 h 990244"/>
                <a:gd name="connsiteX4-19" fmla="*/ 3912870 w 3912870"/>
                <a:gd name="connsiteY4-20" fmla="*/ 990244 h 990244"/>
                <a:gd name="connsiteX0-21" fmla="*/ 0 w 3912870"/>
                <a:gd name="connsiteY0-22" fmla="*/ 976647 h 984267"/>
                <a:gd name="connsiteX1-23" fmla="*/ 2251710 w 3912870"/>
                <a:gd name="connsiteY1-24" fmla="*/ 195597 h 984267"/>
                <a:gd name="connsiteX2-25" fmla="*/ 2887980 w 3912870"/>
                <a:gd name="connsiteY2-26" fmla="*/ 1287 h 984267"/>
                <a:gd name="connsiteX3-27" fmla="*/ 3371850 w 3912870"/>
                <a:gd name="connsiteY3-28" fmla="*/ 374667 h 984267"/>
                <a:gd name="connsiteX4-29" fmla="*/ 3912870 w 3912870"/>
                <a:gd name="connsiteY4-30" fmla="*/ 984267 h 984267"/>
                <a:gd name="connsiteX0-31" fmla="*/ 0 w 3912870"/>
                <a:gd name="connsiteY0-32" fmla="*/ 975712 h 983332"/>
                <a:gd name="connsiteX1-33" fmla="*/ 2251710 w 3912870"/>
                <a:gd name="connsiteY1-34" fmla="*/ 194662 h 983332"/>
                <a:gd name="connsiteX2-35" fmla="*/ 2887980 w 3912870"/>
                <a:gd name="connsiteY2-36" fmla="*/ 352 h 983332"/>
                <a:gd name="connsiteX3-37" fmla="*/ 3371850 w 3912870"/>
                <a:gd name="connsiteY3-38" fmla="*/ 373732 h 983332"/>
                <a:gd name="connsiteX4-39" fmla="*/ 3912870 w 3912870"/>
                <a:gd name="connsiteY4-40" fmla="*/ 983332 h 983332"/>
                <a:gd name="connsiteX0-41" fmla="*/ 0 w 3897630"/>
                <a:gd name="connsiteY0-42" fmla="*/ 975712 h 975712"/>
                <a:gd name="connsiteX1-43" fmla="*/ 2251710 w 3897630"/>
                <a:gd name="connsiteY1-44" fmla="*/ 194662 h 975712"/>
                <a:gd name="connsiteX2-45" fmla="*/ 2887980 w 3897630"/>
                <a:gd name="connsiteY2-46" fmla="*/ 352 h 975712"/>
                <a:gd name="connsiteX3-47" fmla="*/ 3371850 w 3897630"/>
                <a:gd name="connsiteY3-48" fmla="*/ 373732 h 975712"/>
                <a:gd name="connsiteX4-49" fmla="*/ 3897630 w 3897630"/>
                <a:gd name="connsiteY4-50" fmla="*/ 970632 h 9757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897630" h="975712">
                  <a:moveTo>
                    <a:pt x="0" y="975712"/>
                  </a:moveTo>
                  <a:lnTo>
                    <a:pt x="2251710" y="194662"/>
                  </a:lnTo>
                  <a:cubicBezTo>
                    <a:pt x="2733040" y="32102"/>
                    <a:pt x="2759710" y="-4093"/>
                    <a:pt x="2887980" y="352"/>
                  </a:cubicBezTo>
                  <a:cubicBezTo>
                    <a:pt x="3016250" y="4797"/>
                    <a:pt x="3201035" y="209902"/>
                    <a:pt x="3371850" y="373732"/>
                  </a:cubicBezTo>
                  <a:cubicBezTo>
                    <a:pt x="3542665" y="537562"/>
                    <a:pt x="3632517" y="648687"/>
                    <a:pt x="3897630" y="97063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5128260" y="2508772"/>
              <a:ext cx="2834640" cy="706868"/>
            </a:xfrm>
            <a:custGeom>
              <a:avLst/>
              <a:gdLst>
                <a:gd name="connsiteX0" fmla="*/ 0 w 2834640"/>
                <a:gd name="connsiteY0" fmla="*/ 701611 h 701611"/>
                <a:gd name="connsiteX1" fmla="*/ 963930 w 2834640"/>
                <a:gd name="connsiteY1" fmla="*/ 354901 h 701611"/>
                <a:gd name="connsiteX2" fmla="*/ 1672590 w 2834640"/>
                <a:gd name="connsiteY2" fmla="*/ 118681 h 701611"/>
                <a:gd name="connsiteX3" fmla="*/ 2122170 w 2834640"/>
                <a:gd name="connsiteY3" fmla="*/ 8191 h 701611"/>
                <a:gd name="connsiteX4" fmla="*/ 2564130 w 2834640"/>
                <a:gd name="connsiteY4" fmla="*/ 332041 h 701611"/>
                <a:gd name="connsiteX5" fmla="*/ 2834640 w 2834640"/>
                <a:gd name="connsiteY5" fmla="*/ 701611 h 701611"/>
                <a:gd name="connsiteX0-1" fmla="*/ 0 w 2834640"/>
                <a:gd name="connsiteY0-2" fmla="*/ 695019 h 695019"/>
                <a:gd name="connsiteX1-3" fmla="*/ 963930 w 2834640"/>
                <a:gd name="connsiteY1-4" fmla="*/ 348309 h 695019"/>
                <a:gd name="connsiteX2-5" fmla="*/ 1672590 w 2834640"/>
                <a:gd name="connsiteY2-6" fmla="*/ 112089 h 695019"/>
                <a:gd name="connsiteX3-7" fmla="*/ 2122170 w 2834640"/>
                <a:gd name="connsiteY3-8" fmla="*/ 1599 h 695019"/>
                <a:gd name="connsiteX4-9" fmla="*/ 2564130 w 2834640"/>
                <a:gd name="connsiteY4-10" fmla="*/ 325449 h 695019"/>
                <a:gd name="connsiteX5-11" fmla="*/ 2834640 w 2834640"/>
                <a:gd name="connsiteY5-12" fmla="*/ 695019 h 695019"/>
                <a:gd name="connsiteX0-13" fmla="*/ 0 w 2834640"/>
                <a:gd name="connsiteY0-14" fmla="*/ 695185 h 695185"/>
                <a:gd name="connsiteX1-15" fmla="*/ 963930 w 2834640"/>
                <a:gd name="connsiteY1-16" fmla="*/ 348475 h 695185"/>
                <a:gd name="connsiteX2-17" fmla="*/ 1672590 w 2834640"/>
                <a:gd name="connsiteY2-18" fmla="*/ 112255 h 695185"/>
                <a:gd name="connsiteX3-19" fmla="*/ 2122170 w 2834640"/>
                <a:gd name="connsiteY3-20" fmla="*/ 1765 h 695185"/>
                <a:gd name="connsiteX4-21" fmla="*/ 2564130 w 2834640"/>
                <a:gd name="connsiteY4-22" fmla="*/ 325615 h 695185"/>
                <a:gd name="connsiteX5-23" fmla="*/ 2834640 w 2834640"/>
                <a:gd name="connsiteY5-24" fmla="*/ 695185 h 695185"/>
                <a:gd name="connsiteX0-25" fmla="*/ 0 w 2834640"/>
                <a:gd name="connsiteY0-26" fmla="*/ 705310 h 705310"/>
                <a:gd name="connsiteX1-27" fmla="*/ 963930 w 2834640"/>
                <a:gd name="connsiteY1-28" fmla="*/ 358600 h 705310"/>
                <a:gd name="connsiteX2-29" fmla="*/ 1672590 w 2834640"/>
                <a:gd name="connsiteY2-30" fmla="*/ 102060 h 705310"/>
                <a:gd name="connsiteX3-31" fmla="*/ 2122170 w 2834640"/>
                <a:gd name="connsiteY3-32" fmla="*/ 11890 h 705310"/>
                <a:gd name="connsiteX4-33" fmla="*/ 2564130 w 2834640"/>
                <a:gd name="connsiteY4-34" fmla="*/ 335740 h 705310"/>
                <a:gd name="connsiteX5-35" fmla="*/ 2834640 w 2834640"/>
                <a:gd name="connsiteY5-36" fmla="*/ 705310 h 705310"/>
                <a:gd name="connsiteX0-37" fmla="*/ 0 w 2834640"/>
                <a:gd name="connsiteY0-38" fmla="*/ 706868 h 706868"/>
                <a:gd name="connsiteX1-39" fmla="*/ 963930 w 2834640"/>
                <a:gd name="connsiteY1-40" fmla="*/ 360158 h 706868"/>
                <a:gd name="connsiteX2-41" fmla="*/ 1672590 w 2834640"/>
                <a:gd name="connsiteY2-42" fmla="*/ 103618 h 706868"/>
                <a:gd name="connsiteX3-43" fmla="*/ 2142490 w 2834640"/>
                <a:gd name="connsiteY3-44" fmla="*/ 10908 h 706868"/>
                <a:gd name="connsiteX4-45" fmla="*/ 2564130 w 2834640"/>
                <a:gd name="connsiteY4-46" fmla="*/ 337298 h 706868"/>
                <a:gd name="connsiteX5-47" fmla="*/ 2834640 w 2834640"/>
                <a:gd name="connsiteY5-48" fmla="*/ 706868 h 706868"/>
                <a:gd name="connsiteX0-49" fmla="*/ 0 w 2834640"/>
                <a:gd name="connsiteY0-50" fmla="*/ 706868 h 706868"/>
                <a:gd name="connsiteX1-51" fmla="*/ 963930 w 2834640"/>
                <a:gd name="connsiteY1-52" fmla="*/ 360158 h 706868"/>
                <a:gd name="connsiteX2-53" fmla="*/ 1672590 w 2834640"/>
                <a:gd name="connsiteY2-54" fmla="*/ 103618 h 706868"/>
                <a:gd name="connsiteX3-55" fmla="*/ 2142490 w 2834640"/>
                <a:gd name="connsiteY3-56" fmla="*/ 10908 h 706868"/>
                <a:gd name="connsiteX4-57" fmla="*/ 2546350 w 2834640"/>
                <a:gd name="connsiteY4-58" fmla="*/ 337298 h 706868"/>
                <a:gd name="connsiteX5-59" fmla="*/ 2834640 w 2834640"/>
                <a:gd name="connsiteY5-60" fmla="*/ 706868 h 706868"/>
                <a:gd name="connsiteX0-61" fmla="*/ 0 w 2834640"/>
                <a:gd name="connsiteY0-62" fmla="*/ 706868 h 706868"/>
                <a:gd name="connsiteX1-63" fmla="*/ 963930 w 2834640"/>
                <a:gd name="connsiteY1-64" fmla="*/ 360158 h 706868"/>
                <a:gd name="connsiteX2-65" fmla="*/ 1672590 w 2834640"/>
                <a:gd name="connsiteY2-66" fmla="*/ 103618 h 706868"/>
                <a:gd name="connsiteX3-67" fmla="*/ 2142490 w 2834640"/>
                <a:gd name="connsiteY3-68" fmla="*/ 10908 h 706868"/>
                <a:gd name="connsiteX4-69" fmla="*/ 2546350 w 2834640"/>
                <a:gd name="connsiteY4-70" fmla="*/ 337298 h 706868"/>
                <a:gd name="connsiteX5-71" fmla="*/ 2834640 w 2834640"/>
                <a:gd name="connsiteY5-72" fmla="*/ 706868 h 706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834640" h="706868">
                  <a:moveTo>
                    <a:pt x="0" y="706868"/>
                  </a:moveTo>
                  <a:lnTo>
                    <a:pt x="963930" y="360158"/>
                  </a:lnTo>
                  <a:cubicBezTo>
                    <a:pt x="1242695" y="263003"/>
                    <a:pt x="1476163" y="161826"/>
                    <a:pt x="1672590" y="103618"/>
                  </a:cubicBezTo>
                  <a:cubicBezTo>
                    <a:pt x="1869017" y="45410"/>
                    <a:pt x="1996863" y="-28039"/>
                    <a:pt x="2142490" y="10908"/>
                  </a:cubicBezTo>
                  <a:cubicBezTo>
                    <a:pt x="2288117" y="49855"/>
                    <a:pt x="2427605" y="221728"/>
                    <a:pt x="2546350" y="337298"/>
                  </a:cubicBezTo>
                  <a:cubicBezTo>
                    <a:pt x="2649855" y="450328"/>
                    <a:pt x="2758757" y="579868"/>
                    <a:pt x="2834640" y="70686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5847080" y="2707503"/>
              <a:ext cx="1856740" cy="508137"/>
            </a:xfrm>
            <a:custGeom>
              <a:avLst/>
              <a:gdLst>
                <a:gd name="connsiteX0" fmla="*/ 0 w 1882140"/>
                <a:gd name="connsiteY0" fmla="*/ 475862 h 491102"/>
                <a:gd name="connsiteX1" fmla="*/ 506730 w 1882140"/>
                <a:gd name="connsiteY1" fmla="*/ 251072 h 491102"/>
                <a:gd name="connsiteX2" fmla="*/ 910590 w 1882140"/>
                <a:gd name="connsiteY2" fmla="*/ 94862 h 491102"/>
                <a:gd name="connsiteX3" fmla="*/ 1245870 w 1882140"/>
                <a:gd name="connsiteY3" fmla="*/ 3422 h 491102"/>
                <a:gd name="connsiteX4" fmla="*/ 1623060 w 1882140"/>
                <a:gd name="connsiteY4" fmla="*/ 212972 h 491102"/>
                <a:gd name="connsiteX5" fmla="*/ 1882140 w 1882140"/>
                <a:gd name="connsiteY5" fmla="*/ 491102 h 491102"/>
                <a:gd name="connsiteX0-1" fmla="*/ 0 w 1882140"/>
                <a:gd name="connsiteY0-2" fmla="*/ 493140 h 508380"/>
                <a:gd name="connsiteX1-3" fmla="*/ 506730 w 1882140"/>
                <a:gd name="connsiteY1-4" fmla="*/ 268350 h 508380"/>
                <a:gd name="connsiteX2-5" fmla="*/ 910590 w 1882140"/>
                <a:gd name="connsiteY2-6" fmla="*/ 112140 h 508380"/>
                <a:gd name="connsiteX3-7" fmla="*/ 1294130 w 1882140"/>
                <a:gd name="connsiteY3-8" fmla="*/ 2920 h 508380"/>
                <a:gd name="connsiteX4-9" fmla="*/ 1623060 w 1882140"/>
                <a:gd name="connsiteY4-10" fmla="*/ 230250 h 508380"/>
                <a:gd name="connsiteX5-11" fmla="*/ 1882140 w 1882140"/>
                <a:gd name="connsiteY5-12" fmla="*/ 508380 h 508380"/>
                <a:gd name="connsiteX0-13" fmla="*/ 0 w 1882140"/>
                <a:gd name="connsiteY0-14" fmla="*/ 494147 h 509387"/>
                <a:gd name="connsiteX1-15" fmla="*/ 506730 w 1882140"/>
                <a:gd name="connsiteY1-16" fmla="*/ 269357 h 509387"/>
                <a:gd name="connsiteX2-17" fmla="*/ 897890 w 1882140"/>
                <a:gd name="connsiteY2-18" fmla="*/ 100447 h 509387"/>
                <a:gd name="connsiteX3-19" fmla="*/ 1294130 w 1882140"/>
                <a:gd name="connsiteY3-20" fmla="*/ 3927 h 509387"/>
                <a:gd name="connsiteX4-21" fmla="*/ 1623060 w 1882140"/>
                <a:gd name="connsiteY4-22" fmla="*/ 231257 h 509387"/>
                <a:gd name="connsiteX5-23" fmla="*/ 1882140 w 1882140"/>
                <a:gd name="connsiteY5-24" fmla="*/ 509387 h 509387"/>
                <a:gd name="connsiteX0-25" fmla="*/ 0 w 1882140"/>
                <a:gd name="connsiteY0-26" fmla="*/ 494477 h 509717"/>
                <a:gd name="connsiteX1-27" fmla="*/ 506730 w 1882140"/>
                <a:gd name="connsiteY1-28" fmla="*/ 269687 h 509717"/>
                <a:gd name="connsiteX2-29" fmla="*/ 897890 w 1882140"/>
                <a:gd name="connsiteY2-30" fmla="*/ 100777 h 509717"/>
                <a:gd name="connsiteX3-31" fmla="*/ 1294130 w 1882140"/>
                <a:gd name="connsiteY3-32" fmla="*/ 4257 h 509717"/>
                <a:gd name="connsiteX4-33" fmla="*/ 1623060 w 1882140"/>
                <a:gd name="connsiteY4-34" fmla="*/ 231587 h 509717"/>
                <a:gd name="connsiteX5-35" fmla="*/ 1882140 w 1882140"/>
                <a:gd name="connsiteY5-36" fmla="*/ 509717 h 509717"/>
                <a:gd name="connsiteX0-37" fmla="*/ 0 w 1882140"/>
                <a:gd name="connsiteY0-38" fmla="*/ 492998 h 508238"/>
                <a:gd name="connsiteX1-39" fmla="*/ 506730 w 1882140"/>
                <a:gd name="connsiteY1-40" fmla="*/ 268208 h 508238"/>
                <a:gd name="connsiteX2-41" fmla="*/ 902970 w 1882140"/>
                <a:gd name="connsiteY2-42" fmla="*/ 117078 h 508238"/>
                <a:gd name="connsiteX3-43" fmla="*/ 1294130 w 1882140"/>
                <a:gd name="connsiteY3-44" fmla="*/ 2778 h 508238"/>
                <a:gd name="connsiteX4-45" fmla="*/ 1623060 w 1882140"/>
                <a:gd name="connsiteY4-46" fmla="*/ 230108 h 508238"/>
                <a:gd name="connsiteX5-47" fmla="*/ 1882140 w 1882140"/>
                <a:gd name="connsiteY5-48" fmla="*/ 508238 h 508238"/>
                <a:gd name="connsiteX0-49" fmla="*/ 0 w 1882140"/>
                <a:gd name="connsiteY0-50" fmla="*/ 492897 h 508137"/>
                <a:gd name="connsiteX1-51" fmla="*/ 506730 w 1882140"/>
                <a:gd name="connsiteY1-52" fmla="*/ 290967 h 508137"/>
                <a:gd name="connsiteX2-53" fmla="*/ 902970 w 1882140"/>
                <a:gd name="connsiteY2-54" fmla="*/ 116977 h 508137"/>
                <a:gd name="connsiteX3-55" fmla="*/ 1294130 w 1882140"/>
                <a:gd name="connsiteY3-56" fmla="*/ 2677 h 508137"/>
                <a:gd name="connsiteX4-57" fmla="*/ 1623060 w 1882140"/>
                <a:gd name="connsiteY4-58" fmla="*/ 230007 h 508137"/>
                <a:gd name="connsiteX5-59" fmla="*/ 1882140 w 1882140"/>
                <a:gd name="connsiteY5-60" fmla="*/ 508137 h 508137"/>
                <a:gd name="connsiteX0-61" fmla="*/ 0 w 1856740"/>
                <a:gd name="connsiteY0-62" fmla="*/ 497977 h 508137"/>
                <a:gd name="connsiteX1-63" fmla="*/ 481330 w 1856740"/>
                <a:gd name="connsiteY1-64" fmla="*/ 290967 h 508137"/>
                <a:gd name="connsiteX2-65" fmla="*/ 877570 w 1856740"/>
                <a:gd name="connsiteY2-66" fmla="*/ 116977 h 508137"/>
                <a:gd name="connsiteX3-67" fmla="*/ 1268730 w 1856740"/>
                <a:gd name="connsiteY3-68" fmla="*/ 2677 h 508137"/>
                <a:gd name="connsiteX4-69" fmla="*/ 1597660 w 1856740"/>
                <a:gd name="connsiteY4-70" fmla="*/ 230007 h 508137"/>
                <a:gd name="connsiteX5-71" fmla="*/ 1856740 w 1856740"/>
                <a:gd name="connsiteY5-72" fmla="*/ 508137 h 508137"/>
                <a:gd name="connsiteX0-73" fmla="*/ 0 w 1856740"/>
                <a:gd name="connsiteY0-74" fmla="*/ 497977 h 508137"/>
                <a:gd name="connsiteX1-75" fmla="*/ 481330 w 1856740"/>
                <a:gd name="connsiteY1-76" fmla="*/ 290967 h 508137"/>
                <a:gd name="connsiteX2-77" fmla="*/ 877570 w 1856740"/>
                <a:gd name="connsiteY2-78" fmla="*/ 116977 h 508137"/>
                <a:gd name="connsiteX3-79" fmla="*/ 1268730 w 1856740"/>
                <a:gd name="connsiteY3-80" fmla="*/ 2677 h 508137"/>
                <a:gd name="connsiteX4-81" fmla="*/ 1597660 w 1856740"/>
                <a:gd name="connsiteY4-82" fmla="*/ 230007 h 508137"/>
                <a:gd name="connsiteX5-83" fmla="*/ 1856740 w 1856740"/>
                <a:gd name="connsiteY5-84" fmla="*/ 508137 h 508137"/>
                <a:gd name="connsiteX0-85" fmla="*/ 0 w 1856740"/>
                <a:gd name="connsiteY0-86" fmla="*/ 497977 h 508137"/>
                <a:gd name="connsiteX1-87" fmla="*/ 481330 w 1856740"/>
                <a:gd name="connsiteY1-88" fmla="*/ 290967 h 508137"/>
                <a:gd name="connsiteX2-89" fmla="*/ 877570 w 1856740"/>
                <a:gd name="connsiteY2-90" fmla="*/ 116977 h 508137"/>
                <a:gd name="connsiteX3-91" fmla="*/ 1268730 w 1856740"/>
                <a:gd name="connsiteY3-92" fmla="*/ 2677 h 508137"/>
                <a:gd name="connsiteX4-93" fmla="*/ 1597660 w 1856740"/>
                <a:gd name="connsiteY4-94" fmla="*/ 230007 h 508137"/>
                <a:gd name="connsiteX5-95" fmla="*/ 1856740 w 1856740"/>
                <a:gd name="connsiteY5-96" fmla="*/ 508137 h 5081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56740" h="508137">
                  <a:moveTo>
                    <a:pt x="0" y="497977"/>
                  </a:moveTo>
                  <a:cubicBezTo>
                    <a:pt x="177482" y="417332"/>
                    <a:pt x="335068" y="354467"/>
                    <a:pt x="481330" y="290967"/>
                  </a:cubicBezTo>
                  <a:cubicBezTo>
                    <a:pt x="627592" y="227467"/>
                    <a:pt x="746337" y="165025"/>
                    <a:pt x="877570" y="116977"/>
                  </a:cubicBezTo>
                  <a:cubicBezTo>
                    <a:pt x="1008803" y="68929"/>
                    <a:pt x="1148715" y="-16161"/>
                    <a:pt x="1268730" y="2677"/>
                  </a:cubicBezTo>
                  <a:cubicBezTo>
                    <a:pt x="1388745" y="21515"/>
                    <a:pt x="1519555" y="158887"/>
                    <a:pt x="1597660" y="230007"/>
                  </a:cubicBezTo>
                  <a:cubicBezTo>
                    <a:pt x="1675765" y="301127"/>
                    <a:pt x="1780222" y="409712"/>
                    <a:pt x="1856740" y="50813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6435090" y="2944071"/>
              <a:ext cx="1043940" cy="275379"/>
            </a:xfrm>
            <a:custGeom>
              <a:avLst/>
              <a:gdLst>
                <a:gd name="connsiteX0" fmla="*/ 0 w 1043940"/>
                <a:gd name="connsiteY0" fmla="*/ 263949 h 275379"/>
                <a:gd name="connsiteX1" fmla="*/ 373380 w 1043940"/>
                <a:gd name="connsiteY1" fmla="*/ 77259 h 275379"/>
                <a:gd name="connsiteX2" fmla="*/ 605790 w 1043940"/>
                <a:gd name="connsiteY2" fmla="*/ 1059 h 275379"/>
                <a:gd name="connsiteX3" fmla="*/ 811530 w 1043940"/>
                <a:gd name="connsiteY3" fmla="*/ 50589 h 275379"/>
                <a:gd name="connsiteX4" fmla="*/ 1043940 w 1043940"/>
                <a:gd name="connsiteY4" fmla="*/ 275379 h 27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940" h="275379">
                  <a:moveTo>
                    <a:pt x="0" y="263949"/>
                  </a:moveTo>
                  <a:cubicBezTo>
                    <a:pt x="136207" y="192511"/>
                    <a:pt x="272415" y="121074"/>
                    <a:pt x="373380" y="77259"/>
                  </a:cubicBezTo>
                  <a:cubicBezTo>
                    <a:pt x="474345" y="33444"/>
                    <a:pt x="532765" y="5504"/>
                    <a:pt x="605790" y="1059"/>
                  </a:cubicBezTo>
                  <a:cubicBezTo>
                    <a:pt x="678815" y="-3386"/>
                    <a:pt x="738505" y="4869"/>
                    <a:pt x="811530" y="50589"/>
                  </a:cubicBezTo>
                  <a:cubicBezTo>
                    <a:pt x="884555" y="96309"/>
                    <a:pt x="964247" y="185844"/>
                    <a:pt x="1043940" y="27537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6819900" y="3093700"/>
              <a:ext cx="464820" cy="121940"/>
            </a:xfrm>
            <a:custGeom>
              <a:avLst/>
              <a:gdLst>
                <a:gd name="connsiteX0" fmla="*/ 0 w 464820"/>
                <a:gd name="connsiteY0" fmla="*/ 114320 h 121940"/>
                <a:gd name="connsiteX1" fmla="*/ 285750 w 464820"/>
                <a:gd name="connsiteY1" fmla="*/ 20 h 121940"/>
                <a:gd name="connsiteX2" fmla="*/ 464820 w 464820"/>
                <a:gd name="connsiteY2" fmla="*/ 121940 h 1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121940">
                  <a:moveTo>
                    <a:pt x="0" y="114320"/>
                  </a:moveTo>
                  <a:cubicBezTo>
                    <a:pt x="104140" y="56535"/>
                    <a:pt x="208280" y="-1250"/>
                    <a:pt x="285750" y="20"/>
                  </a:cubicBezTo>
                  <a:cubicBezTo>
                    <a:pt x="363220" y="1290"/>
                    <a:pt x="414020" y="61615"/>
                    <a:pt x="464820" y="12194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079776" y="3212976"/>
              <a:ext cx="4456692" cy="144016"/>
              <a:chOff x="4079776" y="3212976"/>
              <a:chExt cx="4456692" cy="144016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4079776" y="3212976"/>
                <a:ext cx="4456692" cy="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414031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448889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483746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518604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>
                <a:off x="553461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588319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623176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658034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>
                <a:off x="692891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727749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62606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97464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8323213" y="3212976"/>
                <a:ext cx="144016" cy="144016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直接箭头连接符 30"/>
            <p:cNvCxnSpPr/>
            <p:nvPr/>
          </p:nvCxnSpPr>
          <p:spPr>
            <a:xfrm>
              <a:off x="4923891" y="2038232"/>
              <a:ext cx="1079910" cy="0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5727204" y="363855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固定沙丘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093207" y="1773881"/>
              <a:ext cx="8002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风向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: 形状 54"/>
          <p:cNvSpPr/>
          <p:nvPr/>
        </p:nvSpPr>
        <p:spPr>
          <a:xfrm>
            <a:off x="6396990" y="2429252"/>
            <a:ext cx="1920240" cy="786388"/>
          </a:xfrm>
          <a:custGeom>
            <a:avLst/>
            <a:gdLst>
              <a:gd name="connsiteX0" fmla="*/ 0 w 1920240"/>
              <a:gd name="connsiteY0" fmla="*/ 630178 h 786388"/>
              <a:gd name="connsiteX1" fmla="*/ 171450 w 1920240"/>
              <a:gd name="connsiteY1" fmla="*/ 367288 h 786388"/>
              <a:gd name="connsiteX2" fmla="*/ 327660 w 1920240"/>
              <a:gd name="connsiteY2" fmla="*/ 165358 h 786388"/>
              <a:gd name="connsiteX3" fmla="*/ 560070 w 1920240"/>
              <a:gd name="connsiteY3" fmla="*/ 16768 h 786388"/>
              <a:gd name="connsiteX4" fmla="*/ 853440 w 1920240"/>
              <a:gd name="connsiteY4" fmla="*/ 24388 h 786388"/>
              <a:gd name="connsiteX5" fmla="*/ 1192530 w 1920240"/>
              <a:gd name="connsiteY5" fmla="*/ 203458 h 786388"/>
              <a:gd name="connsiteX6" fmla="*/ 1470660 w 1920240"/>
              <a:gd name="connsiteY6" fmla="*/ 386338 h 786388"/>
              <a:gd name="connsiteX7" fmla="*/ 1920240 w 1920240"/>
              <a:gd name="connsiteY7" fmla="*/ 786388 h 786388"/>
              <a:gd name="connsiteX0-1" fmla="*/ 0 w 1920240"/>
              <a:gd name="connsiteY0-2" fmla="*/ 630178 h 786388"/>
              <a:gd name="connsiteX1-3" fmla="*/ 171450 w 1920240"/>
              <a:gd name="connsiteY1-4" fmla="*/ 367288 h 786388"/>
              <a:gd name="connsiteX2-5" fmla="*/ 327660 w 1920240"/>
              <a:gd name="connsiteY2-6" fmla="*/ 165358 h 786388"/>
              <a:gd name="connsiteX3-7" fmla="*/ 560070 w 1920240"/>
              <a:gd name="connsiteY3-8" fmla="*/ 16768 h 786388"/>
              <a:gd name="connsiteX4-9" fmla="*/ 853440 w 1920240"/>
              <a:gd name="connsiteY4-10" fmla="*/ 24388 h 786388"/>
              <a:gd name="connsiteX5-11" fmla="*/ 1192530 w 1920240"/>
              <a:gd name="connsiteY5-12" fmla="*/ 203458 h 786388"/>
              <a:gd name="connsiteX6-13" fmla="*/ 1506855 w 1920240"/>
              <a:gd name="connsiteY6-14" fmla="*/ 439678 h 786388"/>
              <a:gd name="connsiteX7-15" fmla="*/ 1920240 w 1920240"/>
              <a:gd name="connsiteY7-16" fmla="*/ 786388 h 7863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920240" h="786388">
                <a:moveTo>
                  <a:pt x="0" y="630178"/>
                </a:moveTo>
                <a:cubicBezTo>
                  <a:pt x="58420" y="537468"/>
                  <a:pt x="116840" y="444758"/>
                  <a:pt x="171450" y="367288"/>
                </a:cubicBezTo>
                <a:cubicBezTo>
                  <a:pt x="226060" y="289818"/>
                  <a:pt x="262890" y="223778"/>
                  <a:pt x="327660" y="165358"/>
                </a:cubicBezTo>
                <a:cubicBezTo>
                  <a:pt x="392430" y="106938"/>
                  <a:pt x="472440" y="40263"/>
                  <a:pt x="560070" y="16768"/>
                </a:cubicBezTo>
                <a:cubicBezTo>
                  <a:pt x="647700" y="-6727"/>
                  <a:pt x="748030" y="-6727"/>
                  <a:pt x="853440" y="24388"/>
                </a:cubicBezTo>
                <a:cubicBezTo>
                  <a:pt x="958850" y="55503"/>
                  <a:pt x="1083627" y="134243"/>
                  <a:pt x="1192530" y="203458"/>
                </a:cubicBezTo>
                <a:cubicBezTo>
                  <a:pt x="1301433" y="272673"/>
                  <a:pt x="1385570" y="342523"/>
                  <a:pt x="1506855" y="439678"/>
                </a:cubicBezTo>
                <a:cubicBezTo>
                  <a:pt x="1628140" y="536833"/>
                  <a:pt x="1756092" y="634940"/>
                  <a:pt x="1920240" y="786388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/>
        </p:nvSpPr>
        <p:spPr>
          <a:xfrm>
            <a:off x="5916930" y="2329375"/>
            <a:ext cx="788670" cy="406206"/>
          </a:xfrm>
          <a:custGeom>
            <a:avLst/>
            <a:gdLst>
              <a:gd name="connsiteX0" fmla="*/ 0 w 868680"/>
              <a:gd name="connsiteY0" fmla="*/ 408983 h 408983"/>
              <a:gd name="connsiteX1" fmla="*/ 95250 w 868680"/>
              <a:gd name="connsiteY1" fmla="*/ 233723 h 408983"/>
              <a:gd name="connsiteX2" fmla="*/ 186690 w 868680"/>
              <a:gd name="connsiteY2" fmla="*/ 107993 h 408983"/>
              <a:gd name="connsiteX3" fmla="*/ 361950 w 868680"/>
              <a:gd name="connsiteY3" fmla="*/ 16553 h 408983"/>
              <a:gd name="connsiteX4" fmla="*/ 563880 w 868680"/>
              <a:gd name="connsiteY4" fmla="*/ 8933 h 408983"/>
              <a:gd name="connsiteX5" fmla="*/ 781050 w 868680"/>
              <a:gd name="connsiteY5" fmla="*/ 111803 h 408983"/>
              <a:gd name="connsiteX6" fmla="*/ 868680 w 868680"/>
              <a:gd name="connsiteY6" fmla="*/ 172763 h 408983"/>
              <a:gd name="connsiteX0-1" fmla="*/ 0 w 868680"/>
              <a:gd name="connsiteY0-2" fmla="*/ 408808 h 408808"/>
              <a:gd name="connsiteX1-3" fmla="*/ 95250 w 868680"/>
              <a:gd name="connsiteY1-4" fmla="*/ 233548 h 408808"/>
              <a:gd name="connsiteX2-5" fmla="*/ 209550 w 868680"/>
              <a:gd name="connsiteY2-6" fmla="*/ 104008 h 408808"/>
              <a:gd name="connsiteX3-7" fmla="*/ 361950 w 868680"/>
              <a:gd name="connsiteY3-8" fmla="*/ 16378 h 408808"/>
              <a:gd name="connsiteX4-9" fmla="*/ 563880 w 868680"/>
              <a:gd name="connsiteY4-10" fmla="*/ 8758 h 408808"/>
              <a:gd name="connsiteX5-11" fmla="*/ 781050 w 868680"/>
              <a:gd name="connsiteY5-12" fmla="*/ 111628 h 408808"/>
              <a:gd name="connsiteX6-13" fmla="*/ 868680 w 868680"/>
              <a:gd name="connsiteY6-14" fmla="*/ 172588 h 408808"/>
              <a:gd name="connsiteX0-15" fmla="*/ 0 w 868680"/>
              <a:gd name="connsiteY0-16" fmla="*/ 408808 h 408808"/>
              <a:gd name="connsiteX1-17" fmla="*/ 95250 w 868680"/>
              <a:gd name="connsiteY1-18" fmla="*/ 233548 h 408808"/>
              <a:gd name="connsiteX2-19" fmla="*/ 209550 w 868680"/>
              <a:gd name="connsiteY2-20" fmla="*/ 104008 h 408808"/>
              <a:gd name="connsiteX3-21" fmla="*/ 381000 w 868680"/>
              <a:gd name="connsiteY3-22" fmla="*/ 16378 h 408808"/>
              <a:gd name="connsiteX4-23" fmla="*/ 563880 w 868680"/>
              <a:gd name="connsiteY4-24" fmla="*/ 8758 h 408808"/>
              <a:gd name="connsiteX5-25" fmla="*/ 781050 w 868680"/>
              <a:gd name="connsiteY5-26" fmla="*/ 111628 h 408808"/>
              <a:gd name="connsiteX6-27" fmla="*/ 868680 w 868680"/>
              <a:gd name="connsiteY6-28" fmla="*/ 172588 h 408808"/>
              <a:gd name="connsiteX0-29" fmla="*/ 0 w 868680"/>
              <a:gd name="connsiteY0-30" fmla="*/ 406206 h 406206"/>
              <a:gd name="connsiteX1-31" fmla="*/ 95250 w 868680"/>
              <a:gd name="connsiteY1-32" fmla="*/ 230946 h 406206"/>
              <a:gd name="connsiteX2-33" fmla="*/ 209550 w 868680"/>
              <a:gd name="connsiteY2-34" fmla="*/ 101406 h 406206"/>
              <a:gd name="connsiteX3-35" fmla="*/ 381000 w 868680"/>
              <a:gd name="connsiteY3-36" fmla="*/ 13776 h 406206"/>
              <a:gd name="connsiteX4-37" fmla="*/ 590550 w 868680"/>
              <a:gd name="connsiteY4-38" fmla="*/ 9966 h 406206"/>
              <a:gd name="connsiteX5-39" fmla="*/ 781050 w 868680"/>
              <a:gd name="connsiteY5-40" fmla="*/ 109026 h 406206"/>
              <a:gd name="connsiteX6-41" fmla="*/ 868680 w 868680"/>
              <a:gd name="connsiteY6-42" fmla="*/ 169986 h 406206"/>
              <a:gd name="connsiteX0-43" fmla="*/ 0 w 868680"/>
              <a:gd name="connsiteY0-44" fmla="*/ 406206 h 406206"/>
              <a:gd name="connsiteX1-45" fmla="*/ 95250 w 868680"/>
              <a:gd name="connsiteY1-46" fmla="*/ 230946 h 406206"/>
              <a:gd name="connsiteX2-47" fmla="*/ 209550 w 868680"/>
              <a:gd name="connsiteY2-48" fmla="*/ 101406 h 406206"/>
              <a:gd name="connsiteX3-49" fmla="*/ 381000 w 868680"/>
              <a:gd name="connsiteY3-50" fmla="*/ 13776 h 406206"/>
              <a:gd name="connsiteX4-51" fmla="*/ 590550 w 868680"/>
              <a:gd name="connsiteY4-52" fmla="*/ 9966 h 406206"/>
              <a:gd name="connsiteX5-53" fmla="*/ 788670 w 868680"/>
              <a:gd name="connsiteY5-54" fmla="*/ 109026 h 406206"/>
              <a:gd name="connsiteX6-55" fmla="*/ 868680 w 868680"/>
              <a:gd name="connsiteY6-56" fmla="*/ 169986 h 406206"/>
              <a:gd name="connsiteX0-57" fmla="*/ 0 w 788670"/>
              <a:gd name="connsiteY0-58" fmla="*/ 406206 h 406206"/>
              <a:gd name="connsiteX1-59" fmla="*/ 95250 w 788670"/>
              <a:gd name="connsiteY1-60" fmla="*/ 230946 h 406206"/>
              <a:gd name="connsiteX2-61" fmla="*/ 209550 w 788670"/>
              <a:gd name="connsiteY2-62" fmla="*/ 101406 h 406206"/>
              <a:gd name="connsiteX3-63" fmla="*/ 381000 w 788670"/>
              <a:gd name="connsiteY3-64" fmla="*/ 13776 h 406206"/>
              <a:gd name="connsiteX4-65" fmla="*/ 590550 w 788670"/>
              <a:gd name="connsiteY4-66" fmla="*/ 9966 h 406206"/>
              <a:gd name="connsiteX5-67" fmla="*/ 788670 w 788670"/>
              <a:gd name="connsiteY5-68" fmla="*/ 109026 h 4062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788670" h="406206">
                <a:moveTo>
                  <a:pt x="0" y="406206"/>
                </a:moveTo>
                <a:cubicBezTo>
                  <a:pt x="32067" y="343658"/>
                  <a:pt x="60325" y="281746"/>
                  <a:pt x="95250" y="230946"/>
                </a:cubicBezTo>
                <a:cubicBezTo>
                  <a:pt x="130175" y="180146"/>
                  <a:pt x="161925" y="137601"/>
                  <a:pt x="209550" y="101406"/>
                </a:cubicBezTo>
                <a:cubicBezTo>
                  <a:pt x="257175" y="65211"/>
                  <a:pt x="317500" y="29016"/>
                  <a:pt x="381000" y="13776"/>
                </a:cubicBezTo>
                <a:cubicBezTo>
                  <a:pt x="444500" y="-1464"/>
                  <a:pt x="522605" y="-5909"/>
                  <a:pt x="590550" y="9966"/>
                </a:cubicBezTo>
                <a:cubicBezTo>
                  <a:pt x="658495" y="25841"/>
                  <a:pt x="737870" y="81721"/>
                  <a:pt x="788670" y="109026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/>
          <p:cNvSpPr/>
          <p:nvPr/>
        </p:nvSpPr>
        <p:spPr>
          <a:xfrm>
            <a:off x="5304791" y="2243365"/>
            <a:ext cx="897890" cy="332196"/>
          </a:xfrm>
          <a:custGeom>
            <a:avLst/>
            <a:gdLst>
              <a:gd name="connsiteX0" fmla="*/ 3407 w 860657"/>
              <a:gd name="connsiteY0" fmla="*/ 214305 h 309555"/>
              <a:gd name="connsiteX1" fmla="*/ 11027 w 860657"/>
              <a:gd name="connsiteY1" fmla="*/ 107625 h 309555"/>
              <a:gd name="connsiteX2" fmla="*/ 94847 w 860657"/>
              <a:gd name="connsiteY2" fmla="*/ 19995 h 309555"/>
              <a:gd name="connsiteX3" fmla="*/ 220577 w 860657"/>
              <a:gd name="connsiteY3" fmla="*/ 945 h 309555"/>
              <a:gd name="connsiteX4" fmla="*/ 361547 w 860657"/>
              <a:gd name="connsiteY4" fmla="*/ 39045 h 309555"/>
              <a:gd name="connsiteX5" fmla="*/ 571097 w 860657"/>
              <a:gd name="connsiteY5" fmla="*/ 145725 h 309555"/>
              <a:gd name="connsiteX6" fmla="*/ 715877 w 860657"/>
              <a:gd name="connsiteY6" fmla="*/ 237165 h 309555"/>
              <a:gd name="connsiteX7" fmla="*/ 860657 w 860657"/>
              <a:gd name="connsiteY7" fmla="*/ 309555 h 309555"/>
              <a:gd name="connsiteX0-1" fmla="*/ 3407 w 860657"/>
              <a:gd name="connsiteY0-2" fmla="*/ 214305 h 309555"/>
              <a:gd name="connsiteX1-3" fmla="*/ 11027 w 860657"/>
              <a:gd name="connsiteY1-4" fmla="*/ 107625 h 309555"/>
              <a:gd name="connsiteX2-5" fmla="*/ 94847 w 860657"/>
              <a:gd name="connsiteY2-6" fmla="*/ 19995 h 309555"/>
              <a:gd name="connsiteX3-7" fmla="*/ 220577 w 860657"/>
              <a:gd name="connsiteY3-8" fmla="*/ 945 h 309555"/>
              <a:gd name="connsiteX4-9" fmla="*/ 361547 w 860657"/>
              <a:gd name="connsiteY4-10" fmla="*/ 39045 h 309555"/>
              <a:gd name="connsiteX5-11" fmla="*/ 571097 w 860657"/>
              <a:gd name="connsiteY5-12" fmla="*/ 145725 h 309555"/>
              <a:gd name="connsiteX6-13" fmla="*/ 738737 w 860657"/>
              <a:gd name="connsiteY6-14" fmla="*/ 244785 h 309555"/>
              <a:gd name="connsiteX7-15" fmla="*/ 860657 w 860657"/>
              <a:gd name="connsiteY7-16" fmla="*/ 309555 h 309555"/>
              <a:gd name="connsiteX0-17" fmla="*/ 3407 w 860657"/>
              <a:gd name="connsiteY0-18" fmla="*/ 214305 h 332415"/>
              <a:gd name="connsiteX1-19" fmla="*/ 11027 w 860657"/>
              <a:gd name="connsiteY1-20" fmla="*/ 107625 h 332415"/>
              <a:gd name="connsiteX2-21" fmla="*/ 94847 w 860657"/>
              <a:gd name="connsiteY2-22" fmla="*/ 19995 h 332415"/>
              <a:gd name="connsiteX3-23" fmla="*/ 220577 w 860657"/>
              <a:gd name="connsiteY3-24" fmla="*/ 945 h 332415"/>
              <a:gd name="connsiteX4-25" fmla="*/ 361547 w 860657"/>
              <a:gd name="connsiteY4-26" fmla="*/ 39045 h 332415"/>
              <a:gd name="connsiteX5-27" fmla="*/ 571097 w 860657"/>
              <a:gd name="connsiteY5-28" fmla="*/ 145725 h 332415"/>
              <a:gd name="connsiteX6-29" fmla="*/ 738737 w 860657"/>
              <a:gd name="connsiteY6-30" fmla="*/ 244785 h 332415"/>
              <a:gd name="connsiteX7-31" fmla="*/ 860657 w 860657"/>
              <a:gd name="connsiteY7-32" fmla="*/ 332415 h 332415"/>
              <a:gd name="connsiteX0-33" fmla="*/ 3407 w 860657"/>
              <a:gd name="connsiteY0-34" fmla="*/ 214305 h 332415"/>
              <a:gd name="connsiteX1-35" fmla="*/ 11027 w 860657"/>
              <a:gd name="connsiteY1-36" fmla="*/ 107625 h 332415"/>
              <a:gd name="connsiteX2-37" fmla="*/ 94847 w 860657"/>
              <a:gd name="connsiteY2-38" fmla="*/ 19995 h 332415"/>
              <a:gd name="connsiteX3-39" fmla="*/ 220577 w 860657"/>
              <a:gd name="connsiteY3-40" fmla="*/ 945 h 332415"/>
              <a:gd name="connsiteX4-41" fmla="*/ 361547 w 860657"/>
              <a:gd name="connsiteY4-42" fmla="*/ 39045 h 332415"/>
              <a:gd name="connsiteX5-43" fmla="*/ 571097 w 860657"/>
              <a:gd name="connsiteY5-44" fmla="*/ 145725 h 332415"/>
              <a:gd name="connsiteX6-45" fmla="*/ 738737 w 860657"/>
              <a:gd name="connsiteY6-46" fmla="*/ 244785 h 332415"/>
              <a:gd name="connsiteX7-47" fmla="*/ 860657 w 860657"/>
              <a:gd name="connsiteY7-48" fmla="*/ 332415 h 332415"/>
              <a:gd name="connsiteX0-49" fmla="*/ 3407 w 860657"/>
              <a:gd name="connsiteY0-50" fmla="*/ 214305 h 332415"/>
              <a:gd name="connsiteX1-51" fmla="*/ 11027 w 860657"/>
              <a:gd name="connsiteY1-52" fmla="*/ 107625 h 332415"/>
              <a:gd name="connsiteX2-53" fmla="*/ 94847 w 860657"/>
              <a:gd name="connsiteY2-54" fmla="*/ 19995 h 332415"/>
              <a:gd name="connsiteX3-55" fmla="*/ 220577 w 860657"/>
              <a:gd name="connsiteY3-56" fmla="*/ 945 h 332415"/>
              <a:gd name="connsiteX4-57" fmla="*/ 361547 w 860657"/>
              <a:gd name="connsiteY4-58" fmla="*/ 39045 h 332415"/>
              <a:gd name="connsiteX5-59" fmla="*/ 571097 w 860657"/>
              <a:gd name="connsiteY5-60" fmla="*/ 145725 h 332415"/>
              <a:gd name="connsiteX6-61" fmla="*/ 860657 w 860657"/>
              <a:gd name="connsiteY6-62" fmla="*/ 332415 h 332415"/>
              <a:gd name="connsiteX0-63" fmla="*/ 329 w 898219"/>
              <a:gd name="connsiteY0-64" fmla="*/ 211765 h 332415"/>
              <a:gd name="connsiteX1-65" fmla="*/ 48589 w 898219"/>
              <a:gd name="connsiteY1-66" fmla="*/ 107625 h 332415"/>
              <a:gd name="connsiteX2-67" fmla="*/ 132409 w 898219"/>
              <a:gd name="connsiteY2-68" fmla="*/ 19995 h 332415"/>
              <a:gd name="connsiteX3-69" fmla="*/ 258139 w 898219"/>
              <a:gd name="connsiteY3-70" fmla="*/ 945 h 332415"/>
              <a:gd name="connsiteX4-71" fmla="*/ 399109 w 898219"/>
              <a:gd name="connsiteY4-72" fmla="*/ 39045 h 332415"/>
              <a:gd name="connsiteX5-73" fmla="*/ 608659 w 898219"/>
              <a:gd name="connsiteY5-74" fmla="*/ 145725 h 332415"/>
              <a:gd name="connsiteX6-75" fmla="*/ 898219 w 898219"/>
              <a:gd name="connsiteY6-76" fmla="*/ 332415 h 332415"/>
              <a:gd name="connsiteX0-77" fmla="*/ 0 w 897890"/>
              <a:gd name="connsiteY0-78" fmla="*/ 211765 h 332415"/>
              <a:gd name="connsiteX1-79" fmla="*/ 48260 w 897890"/>
              <a:gd name="connsiteY1-80" fmla="*/ 107625 h 332415"/>
              <a:gd name="connsiteX2-81" fmla="*/ 132080 w 897890"/>
              <a:gd name="connsiteY2-82" fmla="*/ 19995 h 332415"/>
              <a:gd name="connsiteX3-83" fmla="*/ 257810 w 897890"/>
              <a:gd name="connsiteY3-84" fmla="*/ 945 h 332415"/>
              <a:gd name="connsiteX4-85" fmla="*/ 398780 w 897890"/>
              <a:gd name="connsiteY4-86" fmla="*/ 39045 h 332415"/>
              <a:gd name="connsiteX5-87" fmla="*/ 608330 w 897890"/>
              <a:gd name="connsiteY5-88" fmla="*/ 145725 h 332415"/>
              <a:gd name="connsiteX6-89" fmla="*/ 897890 w 897890"/>
              <a:gd name="connsiteY6-90" fmla="*/ 332415 h 332415"/>
              <a:gd name="connsiteX0-91" fmla="*/ 0 w 897890"/>
              <a:gd name="connsiteY0-92" fmla="*/ 211546 h 332196"/>
              <a:gd name="connsiteX1-93" fmla="*/ 50800 w 897890"/>
              <a:gd name="connsiteY1-94" fmla="*/ 89626 h 332196"/>
              <a:gd name="connsiteX2-95" fmla="*/ 132080 w 897890"/>
              <a:gd name="connsiteY2-96" fmla="*/ 19776 h 332196"/>
              <a:gd name="connsiteX3-97" fmla="*/ 257810 w 897890"/>
              <a:gd name="connsiteY3-98" fmla="*/ 726 h 332196"/>
              <a:gd name="connsiteX4-99" fmla="*/ 398780 w 897890"/>
              <a:gd name="connsiteY4-100" fmla="*/ 38826 h 332196"/>
              <a:gd name="connsiteX5-101" fmla="*/ 608330 w 897890"/>
              <a:gd name="connsiteY5-102" fmla="*/ 145506 h 332196"/>
              <a:gd name="connsiteX6-103" fmla="*/ 897890 w 897890"/>
              <a:gd name="connsiteY6-104" fmla="*/ 332196 h 3321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897890" h="332196">
                <a:moveTo>
                  <a:pt x="0" y="211546"/>
                </a:moveTo>
                <a:cubicBezTo>
                  <a:pt x="19050" y="184558"/>
                  <a:pt x="28787" y="121588"/>
                  <a:pt x="50800" y="89626"/>
                </a:cubicBezTo>
                <a:cubicBezTo>
                  <a:pt x="72813" y="57664"/>
                  <a:pt x="97578" y="34593"/>
                  <a:pt x="132080" y="19776"/>
                </a:cubicBezTo>
                <a:cubicBezTo>
                  <a:pt x="166582" y="4959"/>
                  <a:pt x="213360" y="-2449"/>
                  <a:pt x="257810" y="726"/>
                </a:cubicBezTo>
                <a:cubicBezTo>
                  <a:pt x="302260" y="3901"/>
                  <a:pt x="340360" y="14696"/>
                  <a:pt x="398780" y="38826"/>
                </a:cubicBezTo>
                <a:cubicBezTo>
                  <a:pt x="457200" y="62956"/>
                  <a:pt x="525145" y="96611"/>
                  <a:pt x="608330" y="145506"/>
                </a:cubicBezTo>
                <a:cubicBezTo>
                  <a:pt x="691515" y="194401"/>
                  <a:pt x="837565" y="293302"/>
                  <a:pt x="897890" y="332196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845412" y="-100911"/>
            <a:ext cx="501176" cy="432048"/>
          </a:xfrm>
          <a:prstGeom prst="triangle">
            <a:avLst/>
          </a:prstGeom>
          <a:solidFill>
            <a:schemeClr val="bg1">
              <a:alpha val="8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41455" y="548680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固定沙丘和流动沙丘的区别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16200000">
            <a:off x="-1076400" y="4633362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6200000" flipH="1" flipV="1">
            <a:off x="9150025" y="1780566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31210" y="4321686"/>
            <a:ext cx="9929580" cy="1457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流动沙丘堆积的一层层沙基本上是和陡坡平行的，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沙丘移动方向与风向一致。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4130763" y="2340691"/>
            <a:ext cx="2498637" cy="871139"/>
          </a:xfrm>
          <a:custGeom>
            <a:avLst/>
            <a:gdLst>
              <a:gd name="connsiteX0" fmla="*/ 14517 w 2498637"/>
              <a:gd name="connsiteY0" fmla="*/ 871139 h 871139"/>
              <a:gd name="connsiteX1" fmla="*/ 3087 w 2498637"/>
              <a:gd name="connsiteY1" fmla="*/ 642539 h 871139"/>
              <a:gd name="connsiteX2" fmla="*/ 64047 w 2498637"/>
              <a:gd name="connsiteY2" fmla="*/ 341549 h 871139"/>
              <a:gd name="connsiteX3" fmla="*/ 174537 w 2498637"/>
              <a:gd name="connsiteY3" fmla="*/ 147239 h 871139"/>
              <a:gd name="connsiteX4" fmla="*/ 300267 w 2498637"/>
              <a:gd name="connsiteY4" fmla="*/ 59609 h 871139"/>
              <a:gd name="connsiteX5" fmla="*/ 521247 w 2498637"/>
              <a:gd name="connsiteY5" fmla="*/ 6269 h 871139"/>
              <a:gd name="connsiteX6" fmla="*/ 833667 w 2498637"/>
              <a:gd name="connsiteY6" fmla="*/ 17699 h 871139"/>
              <a:gd name="connsiteX7" fmla="*/ 1298487 w 2498637"/>
              <a:gd name="connsiteY7" fmla="*/ 154859 h 871139"/>
              <a:gd name="connsiteX8" fmla="*/ 1786167 w 2498637"/>
              <a:gd name="connsiteY8" fmla="*/ 391079 h 871139"/>
              <a:gd name="connsiteX9" fmla="*/ 2334807 w 2498637"/>
              <a:gd name="connsiteY9" fmla="*/ 760649 h 871139"/>
              <a:gd name="connsiteX10" fmla="*/ 2498637 w 2498637"/>
              <a:gd name="connsiteY10" fmla="*/ 867329 h 87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8637" h="871139">
                <a:moveTo>
                  <a:pt x="14517" y="871139"/>
                </a:moveTo>
                <a:cubicBezTo>
                  <a:pt x="4674" y="800971"/>
                  <a:pt x="-5168" y="730804"/>
                  <a:pt x="3087" y="642539"/>
                </a:cubicBezTo>
                <a:cubicBezTo>
                  <a:pt x="11342" y="554274"/>
                  <a:pt x="35472" y="424099"/>
                  <a:pt x="64047" y="341549"/>
                </a:cubicBezTo>
                <a:cubicBezTo>
                  <a:pt x="92622" y="258999"/>
                  <a:pt x="135167" y="194229"/>
                  <a:pt x="174537" y="147239"/>
                </a:cubicBezTo>
                <a:cubicBezTo>
                  <a:pt x="213907" y="100249"/>
                  <a:pt x="242482" y="83104"/>
                  <a:pt x="300267" y="59609"/>
                </a:cubicBezTo>
                <a:cubicBezTo>
                  <a:pt x="358052" y="36114"/>
                  <a:pt x="432347" y="13254"/>
                  <a:pt x="521247" y="6269"/>
                </a:cubicBezTo>
                <a:cubicBezTo>
                  <a:pt x="610147" y="-716"/>
                  <a:pt x="704127" y="-7066"/>
                  <a:pt x="833667" y="17699"/>
                </a:cubicBezTo>
                <a:cubicBezTo>
                  <a:pt x="963207" y="42464"/>
                  <a:pt x="1139737" y="92629"/>
                  <a:pt x="1298487" y="154859"/>
                </a:cubicBezTo>
                <a:cubicBezTo>
                  <a:pt x="1457237" y="217089"/>
                  <a:pt x="1613447" y="290114"/>
                  <a:pt x="1786167" y="391079"/>
                </a:cubicBezTo>
                <a:cubicBezTo>
                  <a:pt x="1958887" y="492044"/>
                  <a:pt x="2216062" y="681274"/>
                  <a:pt x="2334807" y="760649"/>
                </a:cubicBezTo>
                <a:cubicBezTo>
                  <a:pt x="2453552" y="840024"/>
                  <a:pt x="2476094" y="853676"/>
                  <a:pt x="2498637" y="86732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4265211" y="2355927"/>
            <a:ext cx="292218" cy="86295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4599479" y="2348880"/>
            <a:ext cx="292218" cy="86295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4903256" y="2420888"/>
            <a:ext cx="282782" cy="790942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/>
          <p:cNvCxnSpPr>
            <a:stCxn id="7" idx="7"/>
          </p:cNvCxnSpPr>
          <p:nvPr/>
        </p:nvCxnSpPr>
        <p:spPr>
          <a:xfrm flipH="1">
            <a:off x="5187676" y="2495550"/>
            <a:ext cx="241574" cy="71628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5450919" y="2617458"/>
            <a:ext cx="201585" cy="574918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5703850" y="2731770"/>
            <a:ext cx="176126" cy="460606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008807" y="2849720"/>
            <a:ext cx="116611" cy="342656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6229248" y="2991506"/>
            <a:ext cx="89800" cy="220324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4079776" y="1773881"/>
            <a:ext cx="4856802" cy="2326335"/>
            <a:chOff x="4079776" y="1773881"/>
            <a:chExt cx="4856802" cy="2326335"/>
          </a:xfrm>
        </p:grpSpPr>
        <p:grpSp>
          <p:nvGrpSpPr>
            <p:cNvPr id="16" name="组合 15"/>
            <p:cNvGrpSpPr/>
            <p:nvPr/>
          </p:nvGrpSpPr>
          <p:grpSpPr>
            <a:xfrm>
              <a:off x="4079776" y="3212976"/>
              <a:ext cx="4456692" cy="144016"/>
              <a:chOff x="4079776" y="3212976"/>
              <a:chExt cx="4456692" cy="144016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4079776" y="3212976"/>
                <a:ext cx="4456692" cy="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414031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448889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>
                <a:off x="483746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518604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553461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588319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623176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H="1">
                <a:off x="658034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692891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>
                <a:off x="727749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7626069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>
                <a:off x="7974644" y="3212976"/>
                <a:ext cx="144016" cy="144016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>
                <a:off x="8323213" y="3212976"/>
                <a:ext cx="144016" cy="144016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接箭头连接符 16"/>
            <p:cNvCxnSpPr/>
            <p:nvPr/>
          </p:nvCxnSpPr>
          <p:spPr>
            <a:xfrm flipH="1">
              <a:off x="6881555" y="2038232"/>
              <a:ext cx="1079910" cy="0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5727204" y="363855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流动沙丘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136358" y="1773881"/>
              <a:ext cx="8002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风向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20848" y="0"/>
            <a:ext cx="12212847" cy="686972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682844" y="1063822"/>
            <a:ext cx="4826312" cy="4730356"/>
            <a:chOff x="3358808" y="1069685"/>
            <a:chExt cx="4826312" cy="4730356"/>
          </a:xfrm>
        </p:grpSpPr>
        <p:sp>
          <p:nvSpPr>
            <p:cNvPr id="4" name="菱形 3"/>
            <p:cNvSpPr/>
            <p:nvPr/>
          </p:nvSpPr>
          <p:spPr>
            <a:xfrm>
              <a:off x="3647728" y="1310627"/>
              <a:ext cx="4248472" cy="4248472"/>
            </a:xfrm>
            <a:prstGeom prst="diamond">
              <a:avLst/>
            </a:prstGeom>
            <a:solidFill>
              <a:srgbClr val="FFC00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3358808" y="1069685"/>
              <a:ext cx="4826312" cy="4730356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4965717" y="1772816"/>
            <a:ext cx="223971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400" dirty="0">
                <a:solidFill>
                  <a:prstClr val="white"/>
                </a:solidFill>
              </a:rPr>
              <a:t>03</a:t>
            </a:r>
            <a:endParaRPr lang="zh-CN" altLang="en-US" sz="14400" dirty="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87888" y="3724558"/>
            <a:ext cx="20162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风沙活动的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危害与防治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t="2109" r="1537" b="13518"/>
          <a:stretch>
            <a:fillRect/>
          </a:stretch>
        </p:blipFill>
        <p:spPr>
          <a:xfrm>
            <a:off x="0" y="0"/>
            <a:ext cx="12192000" cy="69969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497" y="5224114"/>
            <a:ext cx="12192497" cy="177281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6763" y="5352876"/>
            <a:ext cx="10925847" cy="1226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FFC000"/>
                </a:solidFill>
                <a:cs typeface="+mn-ea"/>
                <a:sym typeface="+mn-lt"/>
              </a:rPr>
              <a:t>危害：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破坏建筑物，降低土壤肥力，掩埋房屋、农田、道路等，使当地人民正常的生产生活受到影响，严重时还会造成生命财产的损失。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596" y="5085184"/>
            <a:ext cx="12192497" cy="177281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66763" y="570998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公路两厢的防护林带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-14266"/>
            <a:ext cx="12217362" cy="68722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432" y="4221088"/>
            <a:ext cx="12192497" cy="266812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19968" y="5642630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包兰铁路沙坡头段的草方格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66800" y="5085184"/>
            <a:ext cx="6912768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可以增大地面的粗糙度，削减风力。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能截留水分，提高沙层含水量，有利于固沙植被存活。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8700" r="387" b="16300"/>
          <a:stretch>
            <a:fillRect/>
          </a:stretch>
        </p:blipFill>
        <p:spPr>
          <a:xfrm>
            <a:off x="0" y="-1"/>
            <a:ext cx="12192000" cy="68713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497" y="5224114"/>
            <a:ext cx="12192497" cy="177281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6763" y="564263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石方格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t="8700" r="388" b="16300"/>
          <a:stretch>
            <a:fillRect/>
          </a:stretch>
        </p:blipFill>
        <p:spPr>
          <a:xfrm>
            <a:off x="-96688" y="-1"/>
            <a:ext cx="12288688" cy="69123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96687" y="5224114"/>
            <a:ext cx="12288688" cy="177281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6763" y="564779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高立式沙障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44193"/>
          <p:cNvSpPr txBox="1">
            <a:spLocks noChangeArrowheads="1"/>
          </p:cNvSpPr>
          <p:nvPr/>
        </p:nvSpPr>
        <p:spPr bwMode="auto">
          <a:xfrm>
            <a:off x="1241413" y="2130548"/>
            <a:ext cx="10007984" cy="254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1pPr>
            <a:lvl2pPr marL="742950" indent="-28575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2pPr>
            <a:lvl3pPr marL="11430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3pPr>
            <a:lvl4pPr marL="16002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4pPr>
            <a:lvl5pPr marL="20574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）设置障蔽或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_________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以降低风速。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）防治风沙灾害，可采取草方格、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_______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、高立式沙障、</a:t>
            </a:r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_______ 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等措施。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023078" y="2371714"/>
            <a:ext cx="1909340" cy="51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lvl1pPr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1pPr>
            <a:lvl2pPr marL="742950" indent="-28575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2pPr>
            <a:lvl3pPr marL="11430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3pPr>
            <a:lvl4pPr marL="16002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4pPr>
            <a:lvl5pPr marL="20574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52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植树种草</a:t>
            </a:r>
            <a:endParaRPr lang="zh-CN" altLang="en-US" sz="252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248128" y="3170114"/>
            <a:ext cx="1489171" cy="51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lvl1pPr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1pPr>
            <a:lvl2pPr marL="742950" indent="-28575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2pPr>
            <a:lvl3pPr marL="11430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3pPr>
            <a:lvl4pPr marL="16002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4pPr>
            <a:lvl5pPr marL="20574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52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石方格</a:t>
            </a:r>
            <a:endParaRPr lang="zh-CN" altLang="en-US" sz="252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264575" y="3933056"/>
            <a:ext cx="1489171" cy="51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lvl1pPr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1pPr>
            <a:lvl2pPr marL="742950" indent="-28575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2pPr>
            <a:lvl3pPr marL="11430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3pPr>
            <a:lvl4pPr marL="16002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4pPr>
            <a:lvl5pPr marL="2057400" indent="-228600">
              <a:lnSpc>
                <a:spcPct val="180000"/>
              </a:lnSpc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52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防护林带</a:t>
            </a:r>
            <a:endParaRPr lang="zh-CN" altLang="en-US" sz="252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6859" y="56395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风沙防治措施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5845412" y="-100911"/>
            <a:ext cx="501176" cy="432048"/>
          </a:xfrm>
          <a:prstGeom prst="triangle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98812" y="1736812"/>
            <a:ext cx="9794377" cy="338437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-1076400" y="4633362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6200000" flipH="1" flipV="1">
            <a:off x="9150025" y="1780566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 hidden="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0949" r="1111" b="25980"/>
          <a:stretch>
            <a:fillRect/>
          </a:stretch>
        </p:blipFill>
        <p:spPr>
          <a:xfrm>
            <a:off x="-5656" y="0"/>
            <a:ext cx="12192000" cy="2268000"/>
          </a:xfrm>
          <a:custGeom>
            <a:avLst/>
            <a:gdLst>
              <a:gd name="connsiteX0" fmla="*/ 0 w 12192000"/>
              <a:gd name="connsiteY0" fmla="*/ 0 h 2268000"/>
              <a:gd name="connsiteX1" fmla="*/ 4064000 w 12192000"/>
              <a:gd name="connsiteY1" fmla="*/ 0 h 2268000"/>
              <a:gd name="connsiteX2" fmla="*/ 8128000 w 12192000"/>
              <a:gd name="connsiteY2" fmla="*/ 0 h 2268000"/>
              <a:gd name="connsiteX3" fmla="*/ 12192000 w 12192000"/>
              <a:gd name="connsiteY3" fmla="*/ 0 h 2268000"/>
              <a:gd name="connsiteX4" fmla="*/ 12192000 w 12192000"/>
              <a:gd name="connsiteY4" fmla="*/ 2268000 h 2268000"/>
              <a:gd name="connsiteX5" fmla="*/ 8128000 w 12192000"/>
              <a:gd name="connsiteY5" fmla="*/ 2268000 h 2268000"/>
              <a:gd name="connsiteX6" fmla="*/ 4064000 w 12192000"/>
              <a:gd name="connsiteY6" fmla="*/ 2268000 h 2268000"/>
              <a:gd name="connsiteX7" fmla="*/ 0 w 12192000"/>
              <a:gd name="connsiteY7" fmla="*/ 2268000 h 22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68000">
                <a:moveTo>
                  <a:pt x="0" y="0"/>
                </a:moveTo>
                <a:lnTo>
                  <a:pt x="4064000" y="0"/>
                </a:lnTo>
                <a:lnTo>
                  <a:pt x="8128000" y="0"/>
                </a:lnTo>
                <a:lnTo>
                  <a:pt x="12192000" y="0"/>
                </a:lnTo>
                <a:lnTo>
                  <a:pt x="12192000" y="2268000"/>
                </a:lnTo>
                <a:lnTo>
                  <a:pt x="8128000" y="2268000"/>
                </a:lnTo>
                <a:lnTo>
                  <a:pt x="4064000" y="2268000"/>
                </a:lnTo>
                <a:lnTo>
                  <a:pt x="0" y="2268000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sp>
        <p:nvSpPr>
          <p:cNvPr id="70" name="文本框 69"/>
          <p:cNvSpPr txBox="1"/>
          <p:nvPr/>
        </p:nvSpPr>
        <p:spPr>
          <a:xfrm>
            <a:off x="-346249" y="620471"/>
            <a:ext cx="22260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1">
                    <a:alpha val="81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lang="zh-CN" altLang="en-US" sz="16600" dirty="0">
              <a:solidFill>
                <a:schemeClr val="bg1">
                  <a:alpha val="81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6" b="32321"/>
          <a:stretch>
            <a:fillRect/>
          </a:stretch>
        </p:blipFill>
        <p:spPr>
          <a:xfrm>
            <a:off x="-5656" y="2304525"/>
            <a:ext cx="12192000" cy="2268000"/>
          </a:xfrm>
          <a:custGeom>
            <a:avLst/>
            <a:gdLst>
              <a:gd name="connsiteX0" fmla="*/ 0 w 12192000"/>
              <a:gd name="connsiteY0" fmla="*/ 0 h 2268000"/>
              <a:gd name="connsiteX1" fmla="*/ 4064000 w 12192000"/>
              <a:gd name="connsiteY1" fmla="*/ 0 h 2268000"/>
              <a:gd name="connsiteX2" fmla="*/ 8128000 w 12192000"/>
              <a:gd name="connsiteY2" fmla="*/ 0 h 2268000"/>
              <a:gd name="connsiteX3" fmla="*/ 12192000 w 12192000"/>
              <a:gd name="connsiteY3" fmla="*/ 0 h 2268000"/>
              <a:gd name="connsiteX4" fmla="*/ 12192000 w 12192000"/>
              <a:gd name="connsiteY4" fmla="*/ 2268000 h 2268000"/>
              <a:gd name="connsiteX5" fmla="*/ 8128000 w 12192000"/>
              <a:gd name="connsiteY5" fmla="*/ 2268000 h 2268000"/>
              <a:gd name="connsiteX6" fmla="*/ 4064000 w 12192000"/>
              <a:gd name="connsiteY6" fmla="*/ 2268000 h 2268000"/>
              <a:gd name="connsiteX7" fmla="*/ 0 w 12192000"/>
              <a:gd name="connsiteY7" fmla="*/ 2268000 h 22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68000">
                <a:moveTo>
                  <a:pt x="0" y="0"/>
                </a:moveTo>
                <a:lnTo>
                  <a:pt x="4064000" y="0"/>
                </a:lnTo>
                <a:lnTo>
                  <a:pt x="8128000" y="0"/>
                </a:lnTo>
                <a:lnTo>
                  <a:pt x="12192000" y="0"/>
                </a:lnTo>
                <a:lnTo>
                  <a:pt x="12192000" y="2268000"/>
                </a:lnTo>
                <a:lnTo>
                  <a:pt x="8128000" y="2268000"/>
                </a:lnTo>
                <a:lnTo>
                  <a:pt x="4064000" y="2268000"/>
                </a:lnTo>
                <a:lnTo>
                  <a:pt x="0" y="2268000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sp>
        <p:nvSpPr>
          <p:cNvPr id="71" name="文本框 70"/>
          <p:cNvSpPr txBox="1"/>
          <p:nvPr/>
        </p:nvSpPr>
        <p:spPr>
          <a:xfrm>
            <a:off x="10296151" y="2852936"/>
            <a:ext cx="22260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prstClr val="white">
                    <a:alpha val="74000"/>
                  </a:prst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lang="zh-CN" altLang="en-US" sz="16600" dirty="0">
              <a:solidFill>
                <a:prstClr val="white">
                  <a:alpha val="74000"/>
                </a:prst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t="44958" b="27187"/>
          <a:stretch>
            <a:fillRect/>
          </a:stretch>
        </p:blipFill>
        <p:spPr>
          <a:xfrm>
            <a:off x="-5656" y="4609050"/>
            <a:ext cx="12192000" cy="2268000"/>
          </a:xfrm>
          <a:custGeom>
            <a:avLst/>
            <a:gdLst>
              <a:gd name="connsiteX0" fmla="*/ 0 w 12192000"/>
              <a:gd name="connsiteY0" fmla="*/ 0 h 2268000"/>
              <a:gd name="connsiteX1" fmla="*/ 4064000 w 12192000"/>
              <a:gd name="connsiteY1" fmla="*/ 0 h 2268000"/>
              <a:gd name="connsiteX2" fmla="*/ 8128000 w 12192000"/>
              <a:gd name="connsiteY2" fmla="*/ 0 h 2268000"/>
              <a:gd name="connsiteX3" fmla="*/ 12192000 w 12192000"/>
              <a:gd name="connsiteY3" fmla="*/ 0 h 2268000"/>
              <a:gd name="connsiteX4" fmla="*/ 12192000 w 12192000"/>
              <a:gd name="connsiteY4" fmla="*/ 2268000 h 2268000"/>
              <a:gd name="connsiteX5" fmla="*/ 8128000 w 12192000"/>
              <a:gd name="connsiteY5" fmla="*/ 2268000 h 2268000"/>
              <a:gd name="connsiteX6" fmla="*/ 4064000 w 12192000"/>
              <a:gd name="connsiteY6" fmla="*/ 2268000 h 2268000"/>
              <a:gd name="connsiteX7" fmla="*/ 0 w 12192000"/>
              <a:gd name="connsiteY7" fmla="*/ 2268000 h 22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68000">
                <a:moveTo>
                  <a:pt x="0" y="0"/>
                </a:moveTo>
                <a:lnTo>
                  <a:pt x="4064000" y="0"/>
                </a:lnTo>
                <a:lnTo>
                  <a:pt x="8128000" y="0"/>
                </a:lnTo>
                <a:lnTo>
                  <a:pt x="12192000" y="0"/>
                </a:lnTo>
                <a:lnTo>
                  <a:pt x="12192000" y="2268000"/>
                </a:lnTo>
                <a:lnTo>
                  <a:pt x="8128000" y="2268000"/>
                </a:lnTo>
                <a:lnTo>
                  <a:pt x="4064000" y="2268000"/>
                </a:lnTo>
                <a:lnTo>
                  <a:pt x="0" y="2268000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sp>
        <p:nvSpPr>
          <p:cNvPr id="72" name="文本框 71"/>
          <p:cNvSpPr txBox="1"/>
          <p:nvPr/>
        </p:nvSpPr>
        <p:spPr>
          <a:xfrm>
            <a:off x="0" y="5373216"/>
            <a:ext cx="22260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1">
                    <a:alpha val="6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lang="zh-CN" altLang="en-US" sz="16600" dirty="0">
              <a:solidFill>
                <a:schemeClr val="bg1">
                  <a:alpha val="6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-5656" y="-38100"/>
            <a:ext cx="12201624" cy="6915150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4853300" y="71850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风蚀地貌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853300" y="283836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风积地貌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702367" y="4935626"/>
            <a:ext cx="33396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风沙活动的</a:t>
            </a:r>
            <a:endParaRPr lang="zh-CN" altLang="en-US" sz="4800" b="1" dirty="0">
              <a:solidFill>
                <a:schemeClr val="bg1"/>
              </a:solidFill>
            </a:endParaRPr>
          </a:p>
          <a:p>
            <a:r>
              <a:rPr lang="zh-CN" altLang="en-US" sz="4800" b="1" dirty="0">
                <a:solidFill>
                  <a:schemeClr val="bg1"/>
                </a:solidFill>
              </a:rPr>
              <a:t>危害与防治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0422" y="795367"/>
            <a:ext cx="106848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dirty="0">
                <a:cs typeface="+mn-ea"/>
                <a:sym typeface="+mn-lt"/>
              </a:rPr>
              <a:t>2007 </a:t>
            </a:r>
            <a:r>
              <a:rPr lang="zh-CN" altLang="en-US" sz="2000" dirty="0">
                <a:cs typeface="+mn-ea"/>
                <a:sym typeface="+mn-lt"/>
              </a:rPr>
              <a:t>年建成通车的青藏铁路格（尔木）拉（萨）段全长 </a:t>
            </a:r>
            <a:r>
              <a:rPr lang="en-US" altLang="zh-CN" sz="2000" dirty="0">
                <a:cs typeface="+mn-ea"/>
                <a:sym typeface="+mn-lt"/>
              </a:rPr>
              <a:t>1142</a:t>
            </a:r>
            <a:r>
              <a:rPr lang="zh-CN" altLang="en-US" sz="2000" dirty="0">
                <a:cs typeface="+mn-ea"/>
                <a:sym typeface="+mn-lt"/>
              </a:rPr>
              <a:t>千米，是世界上平均海拔最高的铁路。据调查，青藏铁路沙害路段 </a:t>
            </a:r>
            <a:r>
              <a:rPr lang="en-US" altLang="zh-CN" sz="2000" dirty="0">
                <a:cs typeface="+mn-ea"/>
                <a:sym typeface="+mn-lt"/>
              </a:rPr>
              <a:t>200 </a:t>
            </a:r>
            <a:r>
              <a:rPr lang="zh-CN" altLang="en-US" sz="2000" dirty="0">
                <a:cs typeface="+mn-ea"/>
                <a:sym typeface="+mn-lt"/>
              </a:rPr>
              <a:t>余千米，其中严重沙害路段</a:t>
            </a:r>
            <a:r>
              <a:rPr lang="en-US" altLang="zh-CN" sz="2000" dirty="0">
                <a:cs typeface="+mn-ea"/>
                <a:sym typeface="+mn-lt"/>
              </a:rPr>
              <a:t>43 </a:t>
            </a:r>
            <a:r>
              <a:rPr lang="zh-CN" altLang="en-US" sz="2000" dirty="0">
                <a:cs typeface="+mn-ea"/>
                <a:sym typeface="+mn-lt"/>
              </a:rPr>
              <a:t>千米，主要分布在沱沱河、错那湖等沙源丰富的路段。这些路段所在地区冬春季风力强劲，年平均大风（≥ </a:t>
            </a:r>
            <a:r>
              <a:rPr lang="en-US" altLang="zh-CN" sz="2000" dirty="0">
                <a:cs typeface="+mn-ea"/>
                <a:sym typeface="+mn-lt"/>
              </a:rPr>
              <a:t>8 </a:t>
            </a:r>
            <a:r>
              <a:rPr lang="zh-CN" altLang="en-US" sz="2000" dirty="0">
                <a:cs typeface="+mn-ea"/>
                <a:sym typeface="+mn-lt"/>
              </a:rPr>
              <a:t>级）日数多，风沙流集中在近地面 </a:t>
            </a:r>
            <a:r>
              <a:rPr lang="en-US" altLang="zh-CN" sz="2000" dirty="0">
                <a:cs typeface="+mn-ea"/>
                <a:sym typeface="+mn-lt"/>
              </a:rPr>
              <a:t>20~30 </a:t>
            </a:r>
            <a:r>
              <a:rPr lang="zh-CN" altLang="en-US" sz="2000" dirty="0">
                <a:cs typeface="+mn-ea"/>
                <a:sym typeface="+mn-lt"/>
              </a:rPr>
              <a:t>厘米高度范围内。这些路段采用了石方格、高立式沙障等工程措施，保护铁路免受流沙侵害。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1424" y="5582245"/>
            <a:ext cx="6696744" cy="96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（</a:t>
            </a:r>
            <a:r>
              <a:rPr lang="en-US" altLang="zh-CN" sz="2000" dirty="0">
                <a:cs typeface="+mn-ea"/>
                <a:sym typeface="+mn-lt"/>
              </a:rPr>
              <a:t>1</a:t>
            </a:r>
            <a:r>
              <a:rPr lang="zh-CN" altLang="en-US" sz="2000" dirty="0">
                <a:cs typeface="+mn-ea"/>
                <a:sym typeface="+mn-lt"/>
              </a:rPr>
              <a:t>）说出风沙对青藏铁路的危害。</a:t>
            </a:r>
            <a:endParaRPr lang="zh-CN" altLang="en-US" sz="20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（</a:t>
            </a:r>
            <a:r>
              <a:rPr lang="en-US" altLang="zh-CN" sz="2000" dirty="0">
                <a:cs typeface="+mn-ea"/>
                <a:sym typeface="+mn-lt"/>
              </a:rPr>
              <a:t>2</a:t>
            </a:r>
            <a:r>
              <a:rPr lang="zh-CN" altLang="en-US" sz="2000" dirty="0">
                <a:cs typeface="+mn-ea"/>
                <a:sym typeface="+mn-lt"/>
              </a:rPr>
              <a:t>）议一议，石方格和高立式沙障各主要起什么作用？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3392" y="161348"/>
            <a:ext cx="2232248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C000"/>
                </a:solidFill>
                <a:cs typeface="+mn-ea"/>
                <a:sym typeface="+mn-lt"/>
              </a:rPr>
              <a:t>探究活动</a:t>
            </a:r>
            <a:endParaRPr lang="zh-CN" altLang="en-US" sz="2800" b="1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23592" y="210592"/>
            <a:ext cx="449353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400" dirty="0">
                <a:solidFill>
                  <a:prstClr val="black"/>
                </a:solidFill>
                <a:cs typeface="+mn-ea"/>
                <a:sym typeface="+mn-lt"/>
              </a:rPr>
              <a:t>阅读下列材料，完成相关任务。</a:t>
            </a:r>
            <a:endParaRPr lang="zh-CN" altLang="en-US" sz="2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2630" y="2636912"/>
            <a:ext cx="9300400" cy="2913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440" y="3797197"/>
            <a:ext cx="9361040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（</a:t>
            </a:r>
            <a:r>
              <a:rPr lang="en-US" altLang="zh-CN" sz="2400" dirty="0">
                <a:cs typeface="+mn-ea"/>
                <a:sym typeface="+mn-lt"/>
              </a:rPr>
              <a:t>1</a:t>
            </a:r>
            <a:r>
              <a:rPr lang="zh-CN" altLang="en-US" sz="2400" dirty="0">
                <a:cs typeface="+mn-ea"/>
                <a:sym typeface="+mn-lt"/>
              </a:rPr>
              <a:t>）说出风沙对青藏铁路的危害。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3392" y="161348"/>
            <a:ext cx="2232248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C000"/>
                </a:solidFill>
                <a:cs typeface="+mn-ea"/>
                <a:sym typeface="+mn-lt"/>
              </a:rPr>
              <a:t>探究活动</a:t>
            </a:r>
            <a:endParaRPr lang="zh-CN" altLang="en-US" sz="2800" b="1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23592" y="210592"/>
            <a:ext cx="449353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400" dirty="0">
                <a:solidFill>
                  <a:prstClr val="black"/>
                </a:solidFill>
                <a:cs typeface="+mn-ea"/>
                <a:sym typeface="+mn-lt"/>
              </a:rPr>
              <a:t>阅读下列材料，完成相关任务。</a:t>
            </a:r>
            <a:endParaRPr lang="zh-CN" altLang="en-US" sz="2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00" y="804892"/>
            <a:ext cx="9300400" cy="29136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56576" y="4399323"/>
            <a:ext cx="946267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514600" algn="l"/>
              </a:tabLst>
            </a:pPr>
            <a:r>
              <a:rPr lang="zh-CN" altLang="en-US" sz="24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风沙作用于路基时，会产生路基风蚀。路基本身又是风沙前进的障碍物，可以导致风速降低，在线路上形成漩涡，致使沙粒无法前进在路基附近堆积，掩埋铁道线路。</a:t>
            </a:r>
            <a:endParaRPr lang="zh-CN" altLang="zh-CN" sz="2400" kern="100" dirty="0">
              <a:solidFill>
                <a:srgbClr val="C00000"/>
              </a:solidFill>
              <a:effectLst/>
              <a:latin typeface="+mn-ea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440" y="3797197"/>
            <a:ext cx="9361040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（</a:t>
            </a:r>
            <a:r>
              <a:rPr lang="en-US" altLang="zh-CN" sz="2400" dirty="0">
                <a:cs typeface="+mn-ea"/>
                <a:sym typeface="+mn-lt"/>
              </a:rPr>
              <a:t>2</a:t>
            </a:r>
            <a:r>
              <a:rPr lang="zh-CN" altLang="en-US" sz="2400" dirty="0">
                <a:cs typeface="+mn-ea"/>
                <a:sym typeface="+mn-lt"/>
              </a:rPr>
              <a:t>）议一议，石方格和高立式沙障各主要起什么作用？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392" y="161348"/>
            <a:ext cx="2232248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C000"/>
                </a:solidFill>
                <a:cs typeface="+mn-ea"/>
                <a:sym typeface="+mn-lt"/>
              </a:rPr>
              <a:t>探究活动</a:t>
            </a:r>
            <a:endParaRPr lang="zh-CN" altLang="en-US" sz="2800" b="1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23592" y="210592"/>
            <a:ext cx="449353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400" dirty="0">
                <a:solidFill>
                  <a:prstClr val="black"/>
                </a:solidFill>
                <a:cs typeface="+mn-ea"/>
                <a:sym typeface="+mn-lt"/>
              </a:rPr>
              <a:t>阅读下列材料，完成相关任务。</a:t>
            </a:r>
            <a:endParaRPr lang="zh-CN" altLang="en-US" sz="2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00" y="804892"/>
            <a:ext cx="9300400" cy="2913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65858" y="4300724"/>
            <a:ext cx="1005938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  <a:tabLst>
                <a:tab pos="2514600" algn="l"/>
              </a:tabLst>
            </a:pPr>
            <a:r>
              <a:rPr lang="zh-CN" altLang="en-US" sz="24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石方格沙障使原本较为平缓的沙面增加了微地形起伏，加大了地面的粗糙程度，削减了近地面风力，近地面的输沙量会相应减少。</a:t>
            </a:r>
            <a:endParaRPr lang="en-US" altLang="zh-CN" sz="24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  <a:tabLst>
                <a:tab pos="2514600" algn="l"/>
              </a:tabLst>
            </a:pPr>
            <a:r>
              <a:rPr lang="zh-CN" altLang="en-US" sz="24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高立式沙障是以阻沙栅栏的形式设置的沙障，可以有效阻止地表流沙，减少风沙影响的空间范围。</a:t>
            </a:r>
            <a:endParaRPr lang="zh-CN" altLang="en-US" sz="24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99356" y="296652"/>
            <a:ext cx="11593288" cy="6264696"/>
          </a:xfrm>
          <a:prstGeom prst="roundRect">
            <a:avLst>
              <a:gd name="adj" fmla="val 2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34601" y="902569"/>
            <a:ext cx="2122796" cy="608826"/>
          </a:xfrm>
          <a:prstGeom prst="roundRect">
            <a:avLst>
              <a:gd name="adj" fmla="val 944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5845412" y="296652"/>
            <a:ext cx="501176" cy="432048"/>
          </a:xfrm>
          <a:prstGeom prst="triangle">
            <a:avLst/>
          </a:prstGeom>
          <a:solidFill>
            <a:schemeClr val="bg1">
              <a:lumMod val="85000"/>
              <a:alpha val="8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82929" y="90922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课堂小结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856947" y="2252703"/>
            <a:ext cx="6559399" cy="2975703"/>
            <a:chOff x="2856947" y="2252703"/>
            <a:chExt cx="6559399" cy="2975703"/>
          </a:xfrm>
        </p:grpSpPr>
        <p:sp>
          <p:nvSpPr>
            <p:cNvPr id="12" name="任意多边形 11"/>
            <p:cNvSpPr/>
            <p:nvPr/>
          </p:nvSpPr>
          <p:spPr>
            <a:xfrm>
              <a:off x="5504365" y="2252703"/>
              <a:ext cx="1183269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12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lvl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kern="1200" dirty="0">
                  <a:solidFill>
                    <a:schemeClr val="tx1"/>
                  </a:solidFill>
                </a:rPr>
                <a:t>风成地貌</a:t>
              </a:r>
              <a:endParaRPr lang="zh-CN" altLang="en-US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072610" y="3317253"/>
              <a:ext cx="1183269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12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tx1"/>
                  </a:solidFill>
                </a:rPr>
                <a:t>风蚀地貌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469677" y="3317253"/>
              <a:ext cx="1183269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12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tx1"/>
                  </a:solidFill>
                </a:rPr>
                <a:t>风积地貌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857888" y="3317253"/>
              <a:ext cx="1183269" cy="591634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12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25" tIns="34925" rIns="34925" bIns="34925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风沙活动的</a:t>
              </a:r>
              <a:endParaRPr lang="zh-CN" altLang="en-US" sz="1400" b="1" dirty="0">
                <a:solidFill>
                  <a:schemeClr val="tx1"/>
                </a:solidFill>
              </a:endParaRPr>
            </a:p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危害与防治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648674" y="2844337"/>
              <a:ext cx="2808312" cy="472916"/>
              <a:chOff x="4799856" y="2364450"/>
              <a:chExt cx="2808312" cy="472916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168008" y="2364450"/>
                <a:ext cx="0" cy="344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4799856" y="2708920"/>
                <a:ext cx="280831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4799856" y="2708920"/>
                <a:ext cx="0" cy="1284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7608168" y="2708920"/>
                <a:ext cx="0" cy="1284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6168008" y="2708920"/>
                <a:ext cx="0" cy="1284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2972363" y="438615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/>
                <a:t>典型的风蚀地貌</a:t>
              </a:r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2856947" y="4859074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/>
                <a:t>风蚀地貌形成过程</a:t>
              </a:r>
              <a:endParaRPr lang="zh-CN" altLang="en-US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079511" y="438615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/>
                <a:t>典型的风积地貌</a:t>
              </a:r>
              <a:endParaRPr lang="zh-CN" altLang="en-US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4964095" y="4859074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/>
                <a:t>风积地貌形成过程</a:t>
              </a:r>
              <a:endParaRPr lang="zh-CN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7096946" y="4386158"/>
              <a:ext cx="2319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风沙活动的危害</a:t>
              </a:r>
              <a:endParaRPr lang="zh-CN" altLang="en-US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7125567" y="4859074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风沙活动的防治措施</a:t>
              </a:r>
              <a:endParaRPr lang="zh-CN" altLang="en-US" dirty="0"/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4072610" y="3908887"/>
              <a:ext cx="425221" cy="425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6016827" y="3908887"/>
              <a:ext cx="1" cy="4946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endCxn id="48" idx="0"/>
            </p:cNvCxnSpPr>
            <p:nvPr/>
          </p:nvCxnSpPr>
          <p:spPr>
            <a:xfrm>
              <a:off x="7601002" y="3951352"/>
              <a:ext cx="655644" cy="4348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186390"/>
            <a:ext cx="1271464" cy="362290"/>
          </a:xfrm>
          <a:custGeom>
            <a:avLst/>
            <a:gdLst>
              <a:gd name="connsiteX0" fmla="*/ 102459 w 1271464"/>
              <a:gd name="connsiteY0" fmla="*/ 126014 h 362290"/>
              <a:gd name="connsiteX1" fmla="*/ 47328 w 1271464"/>
              <a:gd name="connsiteY1" fmla="*/ 181145 h 362290"/>
              <a:gd name="connsiteX2" fmla="*/ 102459 w 1271464"/>
              <a:gd name="connsiteY2" fmla="*/ 236276 h 362290"/>
              <a:gd name="connsiteX3" fmla="*/ 157590 w 1271464"/>
              <a:gd name="connsiteY3" fmla="*/ 181145 h 362290"/>
              <a:gd name="connsiteX4" fmla="*/ 102459 w 1271464"/>
              <a:gd name="connsiteY4" fmla="*/ 126014 h 362290"/>
              <a:gd name="connsiteX5" fmla="*/ 0 w 1271464"/>
              <a:gd name="connsiteY5" fmla="*/ 0 h 362290"/>
              <a:gd name="connsiteX6" fmla="*/ 1090319 w 1271464"/>
              <a:gd name="connsiteY6" fmla="*/ 0 h 362290"/>
              <a:gd name="connsiteX7" fmla="*/ 1271464 w 1271464"/>
              <a:gd name="connsiteY7" fmla="*/ 181145 h 362290"/>
              <a:gd name="connsiteX8" fmla="*/ 1090319 w 1271464"/>
              <a:gd name="connsiteY8" fmla="*/ 362290 h 362290"/>
              <a:gd name="connsiteX9" fmla="*/ 0 w 1271464"/>
              <a:gd name="connsiteY9" fmla="*/ 362290 h 36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1464" h="362290">
                <a:moveTo>
                  <a:pt x="102459" y="126014"/>
                </a:moveTo>
                <a:cubicBezTo>
                  <a:pt x="72011" y="126014"/>
                  <a:pt x="47328" y="150697"/>
                  <a:pt x="47328" y="181145"/>
                </a:cubicBezTo>
                <a:cubicBezTo>
                  <a:pt x="47328" y="211593"/>
                  <a:pt x="72011" y="236276"/>
                  <a:pt x="102459" y="236276"/>
                </a:cubicBezTo>
                <a:cubicBezTo>
                  <a:pt x="132907" y="236276"/>
                  <a:pt x="157590" y="211593"/>
                  <a:pt x="157590" y="181145"/>
                </a:cubicBezTo>
                <a:cubicBezTo>
                  <a:pt x="157590" y="150697"/>
                  <a:pt x="132907" y="126014"/>
                  <a:pt x="102459" y="126014"/>
                </a:cubicBezTo>
                <a:close/>
                <a:moveTo>
                  <a:pt x="0" y="0"/>
                </a:moveTo>
                <a:lnTo>
                  <a:pt x="1090319" y="0"/>
                </a:lnTo>
                <a:lnTo>
                  <a:pt x="1271464" y="181145"/>
                </a:lnTo>
                <a:lnTo>
                  <a:pt x="1090319" y="362290"/>
                </a:lnTo>
                <a:lnTo>
                  <a:pt x="0" y="36229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练习</a:t>
            </a:r>
            <a:endParaRPr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755353" y="1268760"/>
            <a:ext cx="10873208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下图为甘肃省张掖市境内合黎山一处地貌景观图。读图回答</a:t>
            </a:r>
            <a:r>
              <a:rPr lang="en-US" altLang="zh-CN" sz="2400" dirty="0"/>
              <a:t>1</a:t>
            </a:r>
            <a:r>
              <a:rPr lang="zh-CN" altLang="en-US" sz="2400" dirty="0"/>
              <a:t>～</a:t>
            </a:r>
            <a:r>
              <a:rPr lang="en-US" altLang="zh-CN" sz="2400" dirty="0"/>
              <a:t>2</a:t>
            </a:r>
            <a:r>
              <a:rPr lang="zh-CN" altLang="en-US" sz="2400" dirty="0"/>
              <a:t>题。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 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．形成这一景观的主要地质作用是</a:t>
            </a:r>
            <a:r>
              <a:rPr lang="en-US" altLang="zh-CN" sz="2400" dirty="0"/>
              <a:t>(</a:t>
            </a:r>
            <a:r>
              <a:rPr lang="zh-CN" altLang="en-US" sz="2400" dirty="0"/>
              <a:t>　　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	A</a:t>
            </a:r>
            <a:r>
              <a:rPr lang="zh-CN" altLang="en-US" sz="2400" dirty="0"/>
              <a:t>．风力侵蚀　　　　   </a:t>
            </a:r>
            <a:r>
              <a:rPr lang="en-US" altLang="zh-CN" sz="2400" dirty="0"/>
              <a:t>B</a:t>
            </a:r>
            <a:r>
              <a:rPr lang="zh-CN" altLang="en-US" sz="2400" dirty="0"/>
              <a:t>．河流堆积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	C</a:t>
            </a:r>
            <a:r>
              <a:rPr lang="zh-CN" altLang="en-US" sz="2400" dirty="0"/>
              <a:t>．岩层挤压 	      </a:t>
            </a:r>
            <a:r>
              <a:rPr lang="en-US" altLang="zh-CN" sz="2400" dirty="0"/>
              <a:t>D</a:t>
            </a:r>
            <a:r>
              <a:rPr lang="zh-CN" altLang="en-US" sz="2400" dirty="0"/>
              <a:t>．火山喷发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．这一景观所在地区的环境特点是</a:t>
            </a:r>
            <a:r>
              <a:rPr lang="en-US" altLang="zh-CN" sz="2400" dirty="0"/>
              <a:t>(</a:t>
            </a:r>
            <a:r>
              <a:rPr lang="zh-CN" altLang="en-US" sz="2400" dirty="0"/>
              <a:t>　　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	A</a:t>
            </a:r>
            <a:r>
              <a:rPr lang="zh-CN" altLang="en-US" sz="2400" dirty="0"/>
              <a:t>．植被茂盛 	           </a:t>
            </a:r>
            <a:r>
              <a:rPr lang="en-US" altLang="zh-CN" sz="2400" dirty="0"/>
              <a:t>B</a:t>
            </a:r>
            <a:r>
              <a:rPr lang="zh-CN" altLang="en-US" sz="2400" dirty="0"/>
              <a:t>．草原广阔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	C</a:t>
            </a:r>
            <a:r>
              <a:rPr lang="zh-CN" altLang="en-US" sz="2400" dirty="0"/>
              <a:t>．湿润多雨 	</a:t>
            </a:r>
            <a:r>
              <a:rPr lang="en-US" altLang="zh-CN" sz="2400" dirty="0"/>
              <a:t>D</a:t>
            </a:r>
            <a:r>
              <a:rPr lang="zh-CN" altLang="en-US" sz="2400" dirty="0"/>
              <a:t>．干燥少雨</a:t>
            </a:r>
            <a:endParaRPr lang="zh-CN" altLang="en-US" sz="2400" dirty="0"/>
          </a:p>
        </p:txBody>
      </p:sp>
      <p:pic>
        <p:nvPicPr>
          <p:cNvPr id="11" name="Picture 2" descr="DL19.TIF"/>
          <p:cNvPicPr>
            <a:picLocks noChangeAspect="1" noChangeArrowheads="1"/>
          </p:cNvPicPr>
          <p:nvPr/>
        </p:nvPicPr>
        <p:blipFill>
          <a:blip r:embed="rId1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23" y="2222944"/>
            <a:ext cx="4367631" cy="2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任意多边形 12"/>
          <p:cNvSpPr/>
          <p:nvPr/>
        </p:nvSpPr>
        <p:spPr>
          <a:xfrm rot="21062554">
            <a:off x="1588487" y="2691757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21062554">
            <a:off x="4252782" y="4884640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186390"/>
            <a:ext cx="1271464" cy="362290"/>
          </a:xfrm>
          <a:custGeom>
            <a:avLst/>
            <a:gdLst>
              <a:gd name="connsiteX0" fmla="*/ 102459 w 1271464"/>
              <a:gd name="connsiteY0" fmla="*/ 126014 h 362290"/>
              <a:gd name="connsiteX1" fmla="*/ 47328 w 1271464"/>
              <a:gd name="connsiteY1" fmla="*/ 181145 h 362290"/>
              <a:gd name="connsiteX2" fmla="*/ 102459 w 1271464"/>
              <a:gd name="connsiteY2" fmla="*/ 236276 h 362290"/>
              <a:gd name="connsiteX3" fmla="*/ 157590 w 1271464"/>
              <a:gd name="connsiteY3" fmla="*/ 181145 h 362290"/>
              <a:gd name="connsiteX4" fmla="*/ 102459 w 1271464"/>
              <a:gd name="connsiteY4" fmla="*/ 126014 h 362290"/>
              <a:gd name="connsiteX5" fmla="*/ 0 w 1271464"/>
              <a:gd name="connsiteY5" fmla="*/ 0 h 362290"/>
              <a:gd name="connsiteX6" fmla="*/ 1090319 w 1271464"/>
              <a:gd name="connsiteY6" fmla="*/ 0 h 362290"/>
              <a:gd name="connsiteX7" fmla="*/ 1271464 w 1271464"/>
              <a:gd name="connsiteY7" fmla="*/ 181145 h 362290"/>
              <a:gd name="connsiteX8" fmla="*/ 1090319 w 1271464"/>
              <a:gd name="connsiteY8" fmla="*/ 362290 h 362290"/>
              <a:gd name="connsiteX9" fmla="*/ 0 w 1271464"/>
              <a:gd name="connsiteY9" fmla="*/ 362290 h 36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1464" h="362290">
                <a:moveTo>
                  <a:pt x="102459" y="126014"/>
                </a:moveTo>
                <a:cubicBezTo>
                  <a:pt x="72011" y="126014"/>
                  <a:pt x="47328" y="150697"/>
                  <a:pt x="47328" y="181145"/>
                </a:cubicBezTo>
                <a:cubicBezTo>
                  <a:pt x="47328" y="211593"/>
                  <a:pt x="72011" y="236276"/>
                  <a:pt x="102459" y="236276"/>
                </a:cubicBezTo>
                <a:cubicBezTo>
                  <a:pt x="132907" y="236276"/>
                  <a:pt x="157590" y="211593"/>
                  <a:pt x="157590" y="181145"/>
                </a:cubicBezTo>
                <a:cubicBezTo>
                  <a:pt x="157590" y="150697"/>
                  <a:pt x="132907" y="126014"/>
                  <a:pt x="102459" y="126014"/>
                </a:cubicBezTo>
                <a:close/>
                <a:moveTo>
                  <a:pt x="0" y="0"/>
                </a:moveTo>
                <a:lnTo>
                  <a:pt x="1090319" y="0"/>
                </a:lnTo>
                <a:lnTo>
                  <a:pt x="1271464" y="181145"/>
                </a:lnTo>
                <a:lnTo>
                  <a:pt x="1090319" y="362290"/>
                </a:lnTo>
                <a:lnTo>
                  <a:pt x="0" y="36229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练习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766763" y="1388441"/>
            <a:ext cx="104357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读下面某风力沉积地貌示意图，回答</a:t>
            </a:r>
            <a:r>
              <a:rPr lang="en-US" altLang="zh-CN" sz="2400" dirty="0"/>
              <a:t>5</a:t>
            </a:r>
            <a:r>
              <a:rPr lang="zh-CN" altLang="en-US" sz="2400" dirty="0"/>
              <a:t>～</a:t>
            </a:r>
            <a:r>
              <a:rPr lang="en-US" altLang="zh-CN" sz="2400" dirty="0"/>
              <a:t>7</a:t>
            </a:r>
            <a:r>
              <a:rPr lang="zh-CN" altLang="en-US" sz="2400" dirty="0"/>
              <a:t>题。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5</a:t>
            </a:r>
            <a:r>
              <a:rPr lang="zh-CN" altLang="en-US" sz="2400" dirty="0"/>
              <a:t>．上图中能正确表示移动沙丘的图是</a:t>
            </a:r>
            <a:r>
              <a:rPr lang="en-US" altLang="zh-CN" sz="2400" dirty="0"/>
              <a:t>(</a:t>
            </a:r>
            <a:r>
              <a:rPr lang="zh-CN" altLang="en-US" sz="2400" dirty="0"/>
              <a:t>　　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	A</a:t>
            </a:r>
            <a:r>
              <a:rPr lang="zh-CN" altLang="en-US" sz="2400" dirty="0"/>
              <a:t>．</a:t>
            </a:r>
            <a:r>
              <a:rPr lang="en-US" altLang="zh-CN" sz="2400" dirty="0"/>
              <a:t>a</a:t>
            </a:r>
            <a:r>
              <a:rPr lang="zh-CN" altLang="en-US" sz="2400" dirty="0"/>
              <a:t>　　　	</a:t>
            </a:r>
            <a:r>
              <a:rPr lang="en-US" altLang="zh-CN" sz="2400" dirty="0"/>
              <a:t>B</a:t>
            </a:r>
            <a:r>
              <a:rPr lang="zh-CN" altLang="en-US" sz="2400" dirty="0"/>
              <a:t>．</a:t>
            </a:r>
            <a:r>
              <a:rPr lang="en-US" altLang="zh-CN" sz="2400" dirty="0"/>
              <a:t>b</a:t>
            </a:r>
            <a:r>
              <a:rPr lang="zh-CN" altLang="en-US" sz="2400" dirty="0"/>
              <a:t>　　　　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	C</a:t>
            </a:r>
            <a:r>
              <a:rPr lang="zh-CN" altLang="en-US" sz="2400" dirty="0"/>
              <a:t>．</a:t>
            </a:r>
            <a:r>
              <a:rPr lang="en-US" altLang="zh-CN" sz="2400" dirty="0"/>
              <a:t>c</a:t>
            </a:r>
            <a:r>
              <a:rPr lang="zh-CN" altLang="en-US" sz="2400" dirty="0"/>
              <a:t>　　　	</a:t>
            </a:r>
            <a:r>
              <a:rPr lang="en-US" altLang="zh-CN" sz="2400" dirty="0"/>
              <a:t>D</a:t>
            </a:r>
            <a:r>
              <a:rPr lang="zh-CN" altLang="en-US" sz="2400" dirty="0"/>
              <a:t>．</a:t>
            </a:r>
            <a:r>
              <a:rPr lang="en-US" altLang="zh-CN" sz="2400" dirty="0"/>
              <a:t>d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6</a:t>
            </a:r>
            <a:r>
              <a:rPr lang="zh-CN" altLang="en-US" sz="2400" dirty="0"/>
              <a:t>．根据所学知识判断，该风力作用主要来自</a:t>
            </a:r>
            <a:r>
              <a:rPr lang="en-US" altLang="zh-CN" sz="2400" dirty="0"/>
              <a:t>(</a:t>
            </a:r>
            <a:r>
              <a:rPr lang="zh-CN" altLang="en-US" sz="2400" dirty="0"/>
              <a:t>　　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①</a:t>
            </a:r>
            <a:r>
              <a:rPr lang="zh-CN" altLang="en-US" sz="2400" dirty="0"/>
              <a:t>沙丘陡坡一侧  ②沙丘缓坡一侧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③沙丘移动的前方  ④沙丘移动的后方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	A</a:t>
            </a:r>
            <a:r>
              <a:rPr lang="zh-CN" altLang="en-US" sz="2400" dirty="0"/>
              <a:t>．①③ 	</a:t>
            </a:r>
            <a:r>
              <a:rPr lang="en-US" altLang="zh-CN" sz="2400" dirty="0"/>
              <a:t>B</a:t>
            </a:r>
            <a:r>
              <a:rPr lang="zh-CN" altLang="en-US" sz="2400" dirty="0"/>
              <a:t>．①④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	C</a:t>
            </a:r>
            <a:r>
              <a:rPr lang="zh-CN" altLang="en-US" sz="2400" dirty="0"/>
              <a:t>．②③ 	</a:t>
            </a:r>
            <a:r>
              <a:rPr lang="en-US" altLang="zh-CN" sz="2400" dirty="0"/>
              <a:t>D</a:t>
            </a:r>
            <a:r>
              <a:rPr lang="zh-CN" altLang="en-US" sz="2400" dirty="0"/>
              <a:t>．②④</a:t>
            </a:r>
            <a:endParaRPr lang="zh-CN" altLang="en-US" sz="2400" dirty="0"/>
          </a:p>
        </p:txBody>
      </p:sp>
      <p:sp>
        <p:nvSpPr>
          <p:cNvPr id="9" name="任意多边形 8"/>
          <p:cNvSpPr/>
          <p:nvPr/>
        </p:nvSpPr>
        <p:spPr>
          <a:xfrm rot="21062554">
            <a:off x="3388687" y="2403724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21062554">
            <a:off x="3388687" y="5524403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pic>
        <p:nvPicPr>
          <p:cNvPr id="3074" name="Picture 2" descr="XW2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939" y="1772816"/>
            <a:ext cx="431387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3681" y="3645024"/>
            <a:ext cx="110083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7</a:t>
            </a:r>
            <a:r>
              <a:rPr lang="zh-CN" altLang="en-US" sz="2400" dirty="0">
                <a:solidFill>
                  <a:prstClr val="black"/>
                </a:solidFill>
              </a:rPr>
              <a:t>．若想营造灌木林带固定移动沙丘，造林带一般应在</a:t>
            </a:r>
            <a:r>
              <a:rPr lang="en-US" altLang="zh-CN" sz="2400" dirty="0">
                <a:solidFill>
                  <a:prstClr val="black"/>
                </a:solidFill>
              </a:rPr>
              <a:t>(</a:t>
            </a:r>
            <a:r>
              <a:rPr lang="zh-CN" altLang="en-US" sz="2400" dirty="0">
                <a:solidFill>
                  <a:prstClr val="black"/>
                </a:solidFill>
              </a:rPr>
              <a:t>　　</a:t>
            </a:r>
            <a:r>
              <a:rPr lang="en-US" altLang="zh-CN" sz="2400" dirty="0">
                <a:solidFill>
                  <a:prstClr val="black"/>
                </a:solidFill>
              </a:rPr>
              <a:t>)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①</a:t>
            </a:r>
            <a:r>
              <a:rPr lang="zh-CN" altLang="en-US" sz="2400" dirty="0">
                <a:solidFill>
                  <a:prstClr val="black"/>
                </a:solidFill>
              </a:rPr>
              <a:t>沙丘陡坡一侧  ②沙丘缓坡一侧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zh-CN" altLang="en-US" sz="2400" dirty="0">
                <a:solidFill>
                  <a:prstClr val="black"/>
                </a:solidFill>
              </a:rPr>
              <a:t>③沙丘移动的前方  ④沙丘移动的后方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A</a:t>
            </a:r>
            <a:r>
              <a:rPr lang="zh-CN" altLang="en-US" sz="2400" dirty="0">
                <a:solidFill>
                  <a:prstClr val="black"/>
                </a:solidFill>
              </a:rPr>
              <a:t>．①③ 	</a:t>
            </a:r>
            <a:r>
              <a:rPr lang="en-US" altLang="zh-CN" sz="2400" dirty="0">
                <a:solidFill>
                  <a:prstClr val="black"/>
                </a:solidFill>
              </a:rPr>
              <a:t>B</a:t>
            </a:r>
            <a:r>
              <a:rPr lang="zh-CN" altLang="en-US" sz="2400" dirty="0">
                <a:solidFill>
                  <a:prstClr val="black"/>
                </a:solidFill>
              </a:rPr>
              <a:t>． ①④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C.  </a:t>
            </a:r>
            <a:r>
              <a:rPr lang="zh-CN" altLang="en-US" sz="2400" dirty="0">
                <a:solidFill>
                  <a:prstClr val="black"/>
                </a:solidFill>
              </a:rPr>
              <a:t>②③ 	</a:t>
            </a:r>
            <a:r>
              <a:rPr lang="en-US" altLang="zh-CN" sz="2400" dirty="0">
                <a:solidFill>
                  <a:prstClr val="black"/>
                </a:solidFill>
              </a:rPr>
              <a:t>D</a:t>
            </a:r>
            <a:r>
              <a:rPr lang="zh-CN" altLang="en-US" sz="2400" dirty="0">
                <a:solidFill>
                  <a:prstClr val="black"/>
                </a:solidFill>
              </a:rPr>
              <a:t>． ②④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 rot="21062554">
            <a:off x="1084432" y="5068021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pic>
        <p:nvPicPr>
          <p:cNvPr id="4098" name="Picture 2" descr="XW2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080268"/>
            <a:ext cx="52673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任意多边形 5"/>
          <p:cNvSpPr/>
          <p:nvPr/>
        </p:nvSpPr>
        <p:spPr>
          <a:xfrm>
            <a:off x="0" y="186390"/>
            <a:ext cx="1271464" cy="362290"/>
          </a:xfrm>
          <a:custGeom>
            <a:avLst/>
            <a:gdLst>
              <a:gd name="connsiteX0" fmla="*/ 102459 w 1271464"/>
              <a:gd name="connsiteY0" fmla="*/ 126014 h 362290"/>
              <a:gd name="connsiteX1" fmla="*/ 47328 w 1271464"/>
              <a:gd name="connsiteY1" fmla="*/ 181145 h 362290"/>
              <a:gd name="connsiteX2" fmla="*/ 102459 w 1271464"/>
              <a:gd name="connsiteY2" fmla="*/ 236276 h 362290"/>
              <a:gd name="connsiteX3" fmla="*/ 157590 w 1271464"/>
              <a:gd name="connsiteY3" fmla="*/ 181145 h 362290"/>
              <a:gd name="connsiteX4" fmla="*/ 102459 w 1271464"/>
              <a:gd name="connsiteY4" fmla="*/ 126014 h 362290"/>
              <a:gd name="connsiteX5" fmla="*/ 0 w 1271464"/>
              <a:gd name="connsiteY5" fmla="*/ 0 h 362290"/>
              <a:gd name="connsiteX6" fmla="*/ 1090319 w 1271464"/>
              <a:gd name="connsiteY6" fmla="*/ 0 h 362290"/>
              <a:gd name="connsiteX7" fmla="*/ 1271464 w 1271464"/>
              <a:gd name="connsiteY7" fmla="*/ 181145 h 362290"/>
              <a:gd name="connsiteX8" fmla="*/ 1090319 w 1271464"/>
              <a:gd name="connsiteY8" fmla="*/ 362290 h 362290"/>
              <a:gd name="connsiteX9" fmla="*/ 0 w 1271464"/>
              <a:gd name="connsiteY9" fmla="*/ 362290 h 36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1464" h="362290">
                <a:moveTo>
                  <a:pt x="102459" y="126014"/>
                </a:moveTo>
                <a:cubicBezTo>
                  <a:pt x="72011" y="126014"/>
                  <a:pt x="47328" y="150697"/>
                  <a:pt x="47328" y="181145"/>
                </a:cubicBezTo>
                <a:cubicBezTo>
                  <a:pt x="47328" y="211593"/>
                  <a:pt x="72011" y="236276"/>
                  <a:pt x="102459" y="236276"/>
                </a:cubicBezTo>
                <a:cubicBezTo>
                  <a:pt x="132907" y="236276"/>
                  <a:pt x="157590" y="211593"/>
                  <a:pt x="157590" y="181145"/>
                </a:cubicBezTo>
                <a:cubicBezTo>
                  <a:pt x="157590" y="150697"/>
                  <a:pt x="132907" y="126014"/>
                  <a:pt x="102459" y="126014"/>
                </a:cubicBezTo>
                <a:close/>
                <a:moveTo>
                  <a:pt x="0" y="0"/>
                </a:moveTo>
                <a:lnTo>
                  <a:pt x="1090319" y="0"/>
                </a:lnTo>
                <a:lnTo>
                  <a:pt x="1271464" y="181145"/>
                </a:lnTo>
                <a:lnTo>
                  <a:pt x="1090319" y="362290"/>
                </a:lnTo>
                <a:lnTo>
                  <a:pt x="0" y="36229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练习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4799856" y="2204864"/>
          <a:ext cx="8353425" cy="434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文档" r:id="rId1" imgW="8354695" imgH="4351020" progId="Word.Document.12">
                  <p:embed/>
                </p:oleObj>
              </mc:Choice>
              <mc:Fallback>
                <p:oleObj name="文档" r:id="rId1" imgW="8354695" imgH="4351020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856" y="2204864"/>
                        <a:ext cx="8353425" cy="434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1424" y="692150"/>
            <a:ext cx="1036915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prstClr val="black"/>
                </a:solidFill>
              </a:rPr>
              <a:t>包兰铁路自包头至兰州，其中在中卫和甘塘间经过腾格里沙漠</a:t>
            </a:r>
            <a:r>
              <a:rPr lang="en-US" altLang="zh-CN" sz="2400" dirty="0">
                <a:solidFill>
                  <a:prstClr val="black"/>
                </a:solidFill>
              </a:rPr>
              <a:t>(</a:t>
            </a:r>
            <a:r>
              <a:rPr lang="zh-CN" altLang="en-US" sz="2400" dirty="0">
                <a:solidFill>
                  <a:prstClr val="black"/>
                </a:solidFill>
              </a:rPr>
              <a:t>如图所示</a:t>
            </a:r>
            <a:r>
              <a:rPr lang="en-US" altLang="zh-CN" sz="2400" dirty="0">
                <a:solidFill>
                  <a:prstClr val="black"/>
                </a:solidFill>
              </a:rPr>
              <a:t>)</a:t>
            </a:r>
            <a:r>
              <a:rPr lang="zh-CN" altLang="en-US" sz="2400" dirty="0">
                <a:solidFill>
                  <a:prstClr val="black"/>
                </a:solidFill>
              </a:rPr>
              <a:t>。人们为了保护包兰铁路不受腾格里沙漠的侵袭，在沿线的流动沙丘上利用麦草、稻草、芦苇等材料扎设方格状的沙障。据此回答</a:t>
            </a:r>
            <a:r>
              <a:rPr lang="en-US" altLang="zh-CN" sz="2400" dirty="0">
                <a:solidFill>
                  <a:prstClr val="black"/>
                </a:solidFill>
              </a:rPr>
              <a:t>8</a:t>
            </a:r>
            <a:r>
              <a:rPr lang="zh-CN" altLang="en-US" sz="2400" dirty="0">
                <a:solidFill>
                  <a:prstClr val="black"/>
                </a:solidFill>
              </a:rPr>
              <a:t>～</a:t>
            </a:r>
            <a:r>
              <a:rPr lang="en-US" altLang="zh-CN" sz="2400" dirty="0">
                <a:solidFill>
                  <a:prstClr val="black"/>
                </a:solidFill>
              </a:rPr>
              <a:t>9</a:t>
            </a:r>
            <a:r>
              <a:rPr lang="zh-CN" altLang="en-US" sz="2400" dirty="0">
                <a:solidFill>
                  <a:prstClr val="black"/>
                </a:solidFill>
              </a:rPr>
              <a:t>题。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9276" y="285293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8</a:t>
            </a:r>
            <a:r>
              <a:rPr lang="zh-CN" altLang="en-US" sz="2400" dirty="0">
                <a:solidFill>
                  <a:prstClr val="black"/>
                </a:solidFill>
              </a:rPr>
              <a:t>．图示地区荒漠化的主要自然原因是</a:t>
            </a:r>
            <a:r>
              <a:rPr lang="en-US" altLang="zh-CN" sz="2400" dirty="0">
                <a:solidFill>
                  <a:prstClr val="black"/>
                </a:solidFill>
              </a:rPr>
              <a:t>(</a:t>
            </a:r>
            <a:r>
              <a:rPr lang="zh-CN" altLang="en-US" sz="2400" dirty="0">
                <a:solidFill>
                  <a:prstClr val="black"/>
                </a:solidFill>
              </a:rPr>
              <a:t>　　</a:t>
            </a:r>
            <a:r>
              <a:rPr lang="en-US" altLang="zh-CN" sz="2400" dirty="0">
                <a:solidFill>
                  <a:prstClr val="black"/>
                </a:solidFill>
              </a:rPr>
              <a:t>)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	A</a:t>
            </a:r>
            <a:r>
              <a:rPr lang="zh-CN" altLang="en-US" sz="2400" dirty="0">
                <a:solidFill>
                  <a:prstClr val="black"/>
                </a:solidFill>
              </a:rPr>
              <a:t>．位于内陆，气候干旱　　　　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	B</a:t>
            </a:r>
            <a:r>
              <a:rPr lang="zh-CN" altLang="en-US" sz="2400" dirty="0">
                <a:solidFill>
                  <a:prstClr val="black"/>
                </a:solidFill>
              </a:rPr>
              <a:t>．全球变暖，气候异常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	C</a:t>
            </a:r>
            <a:r>
              <a:rPr lang="zh-CN" altLang="en-US" sz="2400" dirty="0">
                <a:solidFill>
                  <a:prstClr val="black"/>
                </a:solidFill>
              </a:rPr>
              <a:t>．地壳运动，地势上升  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	D</a:t>
            </a:r>
            <a:r>
              <a:rPr lang="zh-CN" altLang="en-US" sz="2400" dirty="0">
                <a:solidFill>
                  <a:prstClr val="black"/>
                </a:solidFill>
              </a:rPr>
              <a:t>．过度开发，水土流失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 rot="21062554">
            <a:off x="1574640" y="3339828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0" y="186390"/>
            <a:ext cx="1271464" cy="362290"/>
          </a:xfrm>
          <a:custGeom>
            <a:avLst/>
            <a:gdLst>
              <a:gd name="connsiteX0" fmla="*/ 102459 w 1271464"/>
              <a:gd name="connsiteY0" fmla="*/ 126014 h 362290"/>
              <a:gd name="connsiteX1" fmla="*/ 47328 w 1271464"/>
              <a:gd name="connsiteY1" fmla="*/ 181145 h 362290"/>
              <a:gd name="connsiteX2" fmla="*/ 102459 w 1271464"/>
              <a:gd name="connsiteY2" fmla="*/ 236276 h 362290"/>
              <a:gd name="connsiteX3" fmla="*/ 157590 w 1271464"/>
              <a:gd name="connsiteY3" fmla="*/ 181145 h 362290"/>
              <a:gd name="connsiteX4" fmla="*/ 102459 w 1271464"/>
              <a:gd name="connsiteY4" fmla="*/ 126014 h 362290"/>
              <a:gd name="connsiteX5" fmla="*/ 0 w 1271464"/>
              <a:gd name="connsiteY5" fmla="*/ 0 h 362290"/>
              <a:gd name="connsiteX6" fmla="*/ 1090319 w 1271464"/>
              <a:gd name="connsiteY6" fmla="*/ 0 h 362290"/>
              <a:gd name="connsiteX7" fmla="*/ 1271464 w 1271464"/>
              <a:gd name="connsiteY7" fmla="*/ 181145 h 362290"/>
              <a:gd name="connsiteX8" fmla="*/ 1090319 w 1271464"/>
              <a:gd name="connsiteY8" fmla="*/ 362290 h 362290"/>
              <a:gd name="connsiteX9" fmla="*/ 0 w 1271464"/>
              <a:gd name="connsiteY9" fmla="*/ 362290 h 36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1464" h="362290">
                <a:moveTo>
                  <a:pt x="102459" y="126014"/>
                </a:moveTo>
                <a:cubicBezTo>
                  <a:pt x="72011" y="126014"/>
                  <a:pt x="47328" y="150697"/>
                  <a:pt x="47328" y="181145"/>
                </a:cubicBezTo>
                <a:cubicBezTo>
                  <a:pt x="47328" y="211593"/>
                  <a:pt x="72011" y="236276"/>
                  <a:pt x="102459" y="236276"/>
                </a:cubicBezTo>
                <a:cubicBezTo>
                  <a:pt x="132907" y="236276"/>
                  <a:pt x="157590" y="211593"/>
                  <a:pt x="157590" y="181145"/>
                </a:cubicBezTo>
                <a:cubicBezTo>
                  <a:pt x="157590" y="150697"/>
                  <a:pt x="132907" y="126014"/>
                  <a:pt x="102459" y="126014"/>
                </a:cubicBezTo>
                <a:close/>
                <a:moveTo>
                  <a:pt x="0" y="0"/>
                </a:moveTo>
                <a:lnTo>
                  <a:pt x="1090319" y="0"/>
                </a:lnTo>
                <a:lnTo>
                  <a:pt x="1271464" y="181145"/>
                </a:lnTo>
                <a:lnTo>
                  <a:pt x="1090319" y="362290"/>
                </a:lnTo>
                <a:lnTo>
                  <a:pt x="0" y="36229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练习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375920" y="1813049"/>
          <a:ext cx="8353425" cy="434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" name="文档" r:id="rId1" imgW="8354695" imgH="4351020" progId="Word.Document.12">
                  <p:embed/>
                </p:oleObj>
              </mc:Choice>
              <mc:Fallback>
                <p:oleObj name="文档" r:id="rId1" imgW="8354695" imgH="4351020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920" y="1813049"/>
                        <a:ext cx="8353425" cy="434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23392" y="1916832"/>
            <a:ext cx="6624736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9</a:t>
            </a:r>
            <a:r>
              <a:rPr lang="zh-CN" altLang="en-US" sz="2400" dirty="0"/>
              <a:t>．为促进图示区域的可持续发展，所采取的措施中，最合理的有</a:t>
            </a:r>
            <a:r>
              <a:rPr lang="en-US" altLang="zh-CN" sz="2400" dirty="0"/>
              <a:t>(</a:t>
            </a:r>
            <a:r>
              <a:rPr lang="zh-CN" altLang="en-US" sz="2400" dirty="0"/>
              <a:t>　　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A</a:t>
            </a:r>
            <a:r>
              <a:rPr lang="zh-CN" altLang="en-US" sz="2400" dirty="0"/>
              <a:t>．利用铁路交通和丰富的沙源，发展建材工业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B</a:t>
            </a:r>
            <a:r>
              <a:rPr lang="zh-CN" altLang="en-US" sz="2400" dirty="0"/>
              <a:t>．利用黄河水源，大力发展灌溉农业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C</a:t>
            </a:r>
            <a:r>
              <a:rPr lang="zh-CN" altLang="en-US" sz="2400" dirty="0"/>
              <a:t>．扩大麦草方格沙障的范围，对沙漠进行大规模改造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D</a:t>
            </a:r>
            <a:r>
              <a:rPr lang="zh-CN" altLang="en-US" sz="2400" dirty="0"/>
              <a:t>．利用独特的景观和文化，大力发展旅游业</a:t>
            </a:r>
            <a:endParaRPr lang="zh-CN" altLang="en-US" sz="2400" dirty="0"/>
          </a:p>
        </p:txBody>
      </p:sp>
      <p:sp>
        <p:nvSpPr>
          <p:cNvPr id="4" name="任意多边形 3"/>
          <p:cNvSpPr/>
          <p:nvPr/>
        </p:nvSpPr>
        <p:spPr>
          <a:xfrm rot="21062554">
            <a:off x="580374" y="4626496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0" y="186390"/>
            <a:ext cx="1271464" cy="362290"/>
          </a:xfrm>
          <a:custGeom>
            <a:avLst/>
            <a:gdLst>
              <a:gd name="connsiteX0" fmla="*/ 102459 w 1271464"/>
              <a:gd name="connsiteY0" fmla="*/ 126014 h 362290"/>
              <a:gd name="connsiteX1" fmla="*/ 47328 w 1271464"/>
              <a:gd name="connsiteY1" fmla="*/ 181145 h 362290"/>
              <a:gd name="connsiteX2" fmla="*/ 102459 w 1271464"/>
              <a:gd name="connsiteY2" fmla="*/ 236276 h 362290"/>
              <a:gd name="connsiteX3" fmla="*/ 157590 w 1271464"/>
              <a:gd name="connsiteY3" fmla="*/ 181145 h 362290"/>
              <a:gd name="connsiteX4" fmla="*/ 102459 w 1271464"/>
              <a:gd name="connsiteY4" fmla="*/ 126014 h 362290"/>
              <a:gd name="connsiteX5" fmla="*/ 0 w 1271464"/>
              <a:gd name="connsiteY5" fmla="*/ 0 h 362290"/>
              <a:gd name="connsiteX6" fmla="*/ 1090319 w 1271464"/>
              <a:gd name="connsiteY6" fmla="*/ 0 h 362290"/>
              <a:gd name="connsiteX7" fmla="*/ 1271464 w 1271464"/>
              <a:gd name="connsiteY7" fmla="*/ 181145 h 362290"/>
              <a:gd name="connsiteX8" fmla="*/ 1090319 w 1271464"/>
              <a:gd name="connsiteY8" fmla="*/ 362290 h 362290"/>
              <a:gd name="connsiteX9" fmla="*/ 0 w 1271464"/>
              <a:gd name="connsiteY9" fmla="*/ 362290 h 36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1464" h="362290">
                <a:moveTo>
                  <a:pt x="102459" y="126014"/>
                </a:moveTo>
                <a:cubicBezTo>
                  <a:pt x="72011" y="126014"/>
                  <a:pt x="47328" y="150697"/>
                  <a:pt x="47328" y="181145"/>
                </a:cubicBezTo>
                <a:cubicBezTo>
                  <a:pt x="47328" y="211593"/>
                  <a:pt x="72011" y="236276"/>
                  <a:pt x="102459" y="236276"/>
                </a:cubicBezTo>
                <a:cubicBezTo>
                  <a:pt x="132907" y="236276"/>
                  <a:pt x="157590" y="211593"/>
                  <a:pt x="157590" y="181145"/>
                </a:cubicBezTo>
                <a:cubicBezTo>
                  <a:pt x="157590" y="150697"/>
                  <a:pt x="132907" y="126014"/>
                  <a:pt x="102459" y="126014"/>
                </a:cubicBezTo>
                <a:close/>
                <a:moveTo>
                  <a:pt x="0" y="0"/>
                </a:moveTo>
                <a:lnTo>
                  <a:pt x="1090319" y="0"/>
                </a:lnTo>
                <a:lnTo>
                  <a:pt x="1271464" y="181145"/>
                </a:lnTo>
                <a:lnTo>
                  <a:pt x="1090319" y="362290"/>
                </a:lnTo>
                <a:lnTo>
                  <a:pt x="0" y="36229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练习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71958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结合下图，探究下列问题。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3952" y="968022"/>
            <a:ext cx="5313765" cy="3228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6762" y="4005064"/>
            <a:ext cx="106584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(1)</a:t>
            </a:r>
            <a:r>
              <a:rPr lang="zh-CN" altLang="en-US" sz="2400" dirty="0"/>
              <a:t>说明风沙对铁路运输有哪些危害。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(2)</a:t>
            </a:r>
            <a:r>
              <a:rPr lang="zh-CN" altLang="en-US" sz="2400" dirty="0"/>
              <a:t>为什么草方格沙障能阻挡沙漠的推进？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(3)</a:t>
            </a:r>
            <a:r>
              <a:rPr lang="zh-CN" altLang="en-US" sz="2400" dirty="0"/>
              <a:t>草方格沙障属于生物措施还是工程措施？利用草方格沙障能不能从根本上治理荒漠化？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(4)</a:t>
            </a:r>
            <a:r>
              <a:rPr lang="zh-CN" altLang="en-US" sz="2400" dirty="0"/>
              <a:t>要从根本上治理荒漠化，需要解决的最关键问题是什么？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" r="1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851055" y="1493702"/>
            <a:ext cx="4489890" cy="3807506"/>
            <a:chOff x="3851055" y="1493702"/>
            <a:chExt cx="4489890" cy="3807506"/>
          </a:xfrm>
        </p:grpSpPr>
        <p:sp>
          <p:nvSpPr>
            <p:cNvPr id="6" name="等腰三角形 5"/>
            <p:cNvSpPr/>
            <p:nvPr/>
          </p:nvSpPr>
          <p:spPr>
            <a:xfrm>
              <a:off x="4062161" y="1676109"/>
              <a:ext cx="4067679" cy="3514700"/>
            </a:xfrm>
            <a:prstGeom prst="triangle">
              <a:avLst/>
            </a:prstGeom>
            <a:solidFill>
              <a:srgbClr val="F6A80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3851055" y="1493702"/>
              <a:ext cx="4489890" cy="3807506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027918" y="2459045"/>
              <a:ext cx="2376264" cy="231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400" dirty="0">
                  <a:solidFill>
                    <a:schemeClr val="bg1"/>
                  </a:solidFill>
                </a:rPr>
                <a:t>01</a:t>
              </a:r>
              <a:endParaRPr lang="zh-CN" altLang="en-US" sz="14400" dirty="0">
                <a:solidFill>
                  <a:schemeClr val="bg1"/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005866" y="4342541"/>
              <a:ext cx="2111792" cy="701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cs typeface="+mn-ea"/>
                  <a:sym typeface="+mn-lt"/>
                </a:rPr>
                <a:t>风蚀地貌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763" y="4581128"/>
            <a:ext cx="517802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(1)</a:t>
            </a:r>
            <a:r>
              <a:rPr lang="zh-CN" altLang="en-US" sz="2400" dirty="0">
                <a:solidFill>
                  <a:prstClr val="black"/>
                </a:solidFill>
              </a:rPr>
              <a:t>说明风沙对铁路运输有哪些危害。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672" y="1124744"/>
            <a:ext cx="4977058" cy="3024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769" y="5149773"/>
            <a:ext cx="1080184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风沙可掩埋铁路，吹翻运行的火车，降低能见度，危及铁路运输安全。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763" y="4581128"/>
            <a:ext cx="5793574" cy="497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(2)</a:t>
            </a:r>
            <a:r>
              <a:rPr lang="zh-CN" altLang="en-US" sz="2400" dirty="0"/>
              <a:t>为什么草方格沙障能阻挡沙漠的推进？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672" y="1124744"/>
            <a:ext cx="4977058" cy="3024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769" y="5149773"/>
            <a:ext cx="10801845" cy="9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rgbClr val="C00000"/>
                </a:solidFill>
              </a:rPr>
              <a:t>采用草方格沙障固沙，首先可以增加地表粗糙度，削减风力；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lvl="0" indent="-4572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rgbClr val="C00000"/>
                </a:solidFill>
              </a:rPr>
              <a:t>另一方面能截留水分，提高沙层含水量，有利于固沙植物存活。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0973" y="3861048"/>
            <a:ext cx="10777851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(3)</a:t>
            </a:r>
            <a:r>
              <a:rPr lang="zh-CN" altLang="en-US" sz="2400" dirty="0">
                <a:solidFill>
                  <a:prstClr val="black"/>
                </a:solidFill>
              </a:rPr>
              <a:t>草方格沙障属于生物措施还是工程措施？利用草方格沙障能不能从根本上治理荒漠化？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672" y="738080"/>
            <a:ext cx="4977058" cy="3024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0973" y="5094093"/>
            <a:ext cx="10801845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草方格沙障只是人们利用植物秸秆扎设的一种沙障，属于治沙的一种工程措施，无法从根本上治理荒漠化。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763" y="4149080"/>
            <a:ext cx="8255786" cy="497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(4)</a:t>
            </a:r>
            <a:r>
              <a:rPr lang="zh-CN" altLang="en-US" sz="2400" dirty="0">
                <a:solidFill>
                  <a:prstClr val="black"/>
                </a:solidFill>
              </a:rPr>
              <a:t>要从根本上治理荒漠化，需要解决的最关键问题是什么？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672" y="767713"/>
            <a:ext cx="4977058" cy="3024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769" y="4797152"/>
            <a:ext cx="10801845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荒漠化主要发生在干旱、半干旱地区，是由于植被被破坏而出现土地沙化，甚至转变为沙漠，因此，治理荒漠化的核心是固沙，最关键的问题是恢复植被。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03512" y="1433598"/>
            <a:ext cx="8784976" cy="1226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吹蚀作用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风吹经地表时，风将地表的松散沉积物或者基岩上的风化物吹走，使地表遭到破坏，这种作用称为吹蚀作用。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3512" y="4365601"/>
            <a:ext cx="8856984" cy="1319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风的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吹蚀作用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磨蚀作用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是互相联系的过程，实际上总是同时同地进行着的。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03512" y="2815627"/>
            <a:ext cx="8856984" cy="1226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磨蚀作用：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风中运动的沙粒对地表物质（岩石等）进行的冲击、摩擦作用称为磨蚀作用。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739516" y="2660344"/>
            <a:ext cx="86049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39516" y="4100504"/>
            <a:ext cx="86049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39516" y="5684680"/>
            <a:ext cx="86049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flipV="1">
            <a:off x="5845412" y="-100911"/>
            <a:ext cx="501176" cy="432048"/>
          </a:xfrm>
          <a:prstGeom prst="triangle">
            <a:avLst/>
          </a:prstGeom>
          <a:solidFill>
            <a:schemeClr val="bg1">
              <a:alpha val="8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82930" y="39976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风蚀作用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16200000">
            <a:off x="-1076400" y="4633362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6200000" flipH="1" flipV="1">
            <a:off x="9150025" y="1780566"/>
            <a:ext cx="4118377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97" y="3789040"/>
            <a:ext cx="12192497" cy="306896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70720" y="4791647"/>
            <a:ext cx="11521280" cy="1725344"/>
            <a:chOff x="670720" y="4791647"/>
            <a:chExt cx="11521280" cy="1725344"/>
          </a:xfrm>
        </p:grpSpPr>
        <p:sp>
          <p:nvSpPr>
            <p:cNvPr id="2" name="矩形 1"/>
            <p:cNvSpPr/>
            <p:nvPr/>
          </p:nvSpPr>
          <p:spPr>
            <a:xfrm>
              <a:off x="670720" y="4791647"/>
              <a:ext cx="11521280" cy="1725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rgbClr val="FFC000"/>
                  </a:solidFill>
                  <a:cs typeface="+mn-ea"/>
                  <a:sym typeface="+mn-lt"/>
                </a:rPr>
                <a:t>1.</a:t>
              </a:r>
              <a:r>
                <a:rPr lang="zh-CN" altLang="en-US" sz="3200" b="1" dirty="0">
                  <a:solidFill>
                    <a:srgbClr val="FFC000"/>
                  </a:solidFill>
                  <a:cs typeface="+mn-ea"/>
                  <a:sym typeface="+mn-lt"/>
                </a:rPr>
                <a:t>风蚀蘑菇</a:t>
              </a:r>
              <a:endParaRPr lang="zh-CN" altLang="en-US" sz="3200" b="1" dirty="0">
                <a:solidFill>
                  <a:srgbClr val="FFC000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在风沙强劲的地方，如果露出地表孤立突起的岩石如果下部岩性较软，经长期侵蚀可能会形成顶部大于下部的蘑菇外形，称为风蚀蘑菇。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766763" y="5373216"/>
              <a:ext cx="1944861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4673" b="13995"/>
          <a:stretch>
            <a:fillRect/>
          </a:stretch>
        </p:blipFill>
        <p:spPr>
          <a:xfrm>
            <a:off x="767080" y="1245870"/>
            <a:ext cx="4866005" cy="2992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45" y="1245870"/>
            <a:ext cx="4380230" cy="2998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3" t="593" r="998" b="22893"/>
          <a:stretch>
            <a:fillRect/>
          </a:stretch>
        </p:blipFill>
        <p:spPr>
          <a:xfrm>
            <a:off x="2115185" y="1157605"/>
            <a:ext cx="4217670" cy="34404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97" y="3789040"/>
            <a:ext cx="12192497" cy="306896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59396" y="4791647"/>
            <a:ext cx="10873208" cy="1725344"/>
            <a:chOff x="659396" y="4791647"/>
            <a:chExt cx="10873208" cy="1725344"/>
          </a:xfrm>
        </p:grpSpPr>
        <p:sp>
          <p:nvSpPr>
            <p:cNvPr id="2" name="矩形 1"/>
            <p:cNvSpPr/>
            <p:nvPr/>
          </p:nvSpPr>
          <p:spPr>
            <a:xfrm>
              <a:off x="659396" y="4791647"/>
              <a:ext cx="10873208" cy="1725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rgbClr val="FFC000"/>
                  </a:solidFill>
                  <a:cs typeface="+mn-ea"/>
                  <a:sym typeface="+mn-lt"/>
                </a:rPr>
                <a:t>2.</a:t>
              </a:r>
              <a:r>
                <a:rPr lang="zh-CN" altLang="en-US" sz="3200" b="1" dirty="0">
                  <a:solidFill>
                    <a:srgbClr val="FFC000"/>
                  </a:solidFill>
                  <a:cs typeface="+mn-ea"/>
                  <a:sym typeface="+mn-lt"/>
                </a:rPr>
                <a:t>风蚀柱</a:t>
              </a:r>
              <a:endParaRPr lang="zh-CN" altLang="en-US" sz="3200" b="1" dirty="0">
                <a:solidFill>
                  <a:srgbClr val="FFC000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垂直裂隙发育的岩石或土体，在风长期吹蚀下，形成一些孤立的石（土）柱，称为风蚀柱。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766763" y="5445224"/>
              <a:ext cx="1656184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12043"/>
          <a:stretch>
            <a:fillRect/>
          </a:stretch>
        </p:blipFill>
        <p:spPr>
          <a:xfrm>
            <a:off x="7040880" y="1157605"/>
            <a:ext cx="2621915" cy="3436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2327910" y="624840"/>
            <a:ext cx="7287895" cy="40995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497" y="3789040"/>
            <a:ext cx="12192497" cy="306896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66763" y="4847688"/>
            <a:ext cx="11161240" cy="1715770"/>
            <a:chOff x="766763" y="4847688"/>
            <a:chExt cx="11161240" cy="1715770"/>
          </a:xfrm>
        </p:grpSpPr>
        <p:sp>
          <p:nvSpPr>
            <p:cNvPr id="4" name="矩形 3"/>
            <p:cNvSpPr/>
            <p:nvPr/>
          </p:nvSpPr>
          <p:spPr>
            <a:xfrm>
              <a:off x="766763" y="4847688"/>
              <a:ext cx="11161240" cy="1715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FFC000"/>
                  </a:solidFill>
                  <a:cs typeface="+mn-ea"/>
                  <a:sym typeface="+mn-lt"/>
                </a:rPr>
                <a:t>3.</a:t>
              </a:r>
              <a:r>
                <a:rPr lang="zh-CN" altLang="en-US" sz="2800" b="1" dirty="0">
                  <a:solidFill>
                    <a:srgbClr val="FFC000"/>
                  </a:solidFill>
                  <a:cs typeface="+mn-ea"/>
                  <a:sym typeface="+mn-lt"/>
                </a:rPr>
                <a:t>风蚀壁龛</a:t>
              </a:r>
              <a:r>
                <a:rPr lang="zh-CN" altLang="en-US" sz="2800" b="1" dirty="0">
                  <a:solidFill>
                    <a:srgbClr val="FFC000"/>
                  </a:solidFill>
                  <a:cs typeface="+mn-ea"/>
                  <a:sym typeface="+mn-lt"/>
                </a:rPr>
                <a:t>（</a:t>
              </a:r>
              <a:r>
                <a:rPr lang="zh-CN" altLang="en-US" sz="2800" b="1" dirty="0">
                  <a:solidFill>
                    <a:srgbClr val="FFC000"/>
                  </a:solidFill>
                  <a:cs typeface="+mn-ea"/>
                  <a:sym typeface="+mn-lt"/>
                </a:rPr>
                <a:t>石窝</a:t>
              </a:r>
              <a:r>
                <a:rPr lang="zh-CN" altLang="en-US" sz="2800" b="1" dirty="0">
                  <a:solidFill>
                    <a:srgbClr val="FFC000"/>
                  </a:solidFill>
                  <a:cs typeface="+mn-ea"/>
                  <a:sym typeface="+mn-lt"/>
                </a:rPr>
                <a:t>）</a:t>
              </a:r>
              <a:endParaRPr lang="zh-CN" altLang="en-US" sz="2800" b="1" dirty="0">
                <a:solidFill>
                  <a:srgbClr val="FFC000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陡峭的岩壁受风沙的吹蚀和磨蚀，岩壁表面形成大小不等、形状各异的小凹坑，有群集，有分散，使岩石表面具有蜂窝状的外貌，称为石窝。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839416" y="5373216"/>
              <a:ext cx="3024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2292350" y="415925"/>
            <a:ext cx="7874000" cy="4429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97" y="3789040"/>
            <a:ext cx="12192497" cy="306896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46361" y="5187121"/>
            <a:ext cx="10729838" cy="1097480"/>
            <a:chOff x="746361" y="5187121"/>
            <a:chExt cx="10729838" cy="1097480"/>
          </a:xfrm>
        </p:grpSpPr>
        <p:sp>
          <p:nvSpPr>
            <p:cNvPr id="4" name="矩形 3"/>
            <p:cNvSpPr/>
            <p:nvPr/>
          </p:nvSpPr>
          <p:spPr>
            <a:xfrm>
              <a:off x="746361" y="5187121"/>
              <a:ext cx="10729838" cy="1097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FFC000"/>
                  </a:solidFill>
                  <a:cs typeface="+mn-ea"/>
                  <a:sym typeface="+mn-lt"/>
                </a:rPr>
                <a:t>4.</a:t>
              </a:r>
              <a:r>
                <a:rPr lang="zh-CN" altLang="en-US" sz="2800" b="1" dirty="0">
                  <a:solidFill>
                    <a:srgbClr val="FFC000"/>
                  </a:solidFill>
                  <a:cs typeface="+mn-ea"/>
                  <a:sym typeface="+mn-lt"/>
                </a:rPr>
                <a:t>风蚀洼地</a:t>
              </a:r>
              <a:endParaRPr lang="en-US" altLang="zh-CN" sz="2800" b="1" dirty="0">
                <a:solidFill>
                  <a:srgbClr val="FFC000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松散物质组成的地面，经风吹蚀以后，形成宽广而轮廓 不太明显的风蚀洼地。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38771" y="5733256"/>
              <a:ext cx="18728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195,&quot;width&quot;:10155}"/>
</p:tagLst>
</file>

<file path=ppt/tags/tag2.xml><?xml version="1.0" encoding="utf-8"?>
<p:tagLst xmlns:p="http://schemas.openxmlformats.org/presentationml/2006/main">
  <p:tag name="SMARTLAYOUT_SLIDE" val="1|3|NoFill|#FFFFFF|False|True|"/>
  <p:tag name="RESOURCELIBID_SMARTLAYOUT" val="55607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xozayzh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地理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xozayzh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3748</Words>
  <Application>WPS 演示</Application>
  <PresentationFormat>宽屏</PresentationFormat>
  <Paragraphs>295</Paragraphs>
  <Slides>45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3" baseType="lpstr">
      <vt:lpstr>Arial</vt:lpstr>
      <vt:lpstr>宋体</vt:lpstr>
      <vt:lpstr>Wingdings</vt:lpstr>
      <vt:lpstr>楷体</vt:lpstr>
      <vt:lpstr>Calibri Light</vt:lpstr>
      <vt:lpstr>思源黑体 Normal</vt:lpstr>
      <vt:lpstr>黑体</vt:lpstr>
      <vt:lpstr>思源黑体 CN Heavy</vt:lpstr>
      <vt:lpstr>微软雅黑</vt:lpstr>
      <vt:lpstr>Arial Unicode MS</vt:lpstr>
      <vt:lpstr>等线</vt:lpstr>
      <vt:lpstr>Times New Roman</vt:lpstr>
      <vt:lpstr>Courier New</vt:lpstr>
      <vt:lpstr>Arial</vt:lpstr>
      <vt:lpstr>Office 主题</vt:lpstr>
      <vt:lpstr>地理</vt:lpstr>
      <vt:lpstr>Word.Document.12</vt:lpstr>
      <vt:lpstr>Word.Document.12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丁延军</cp:lastModifiedBy>
  <cp:revision>137</cp:revision>
  <dcterms:created xsi:type="dcterms:W3CDTF">2020-10-12T00:35:00Z</dcterms:created>
  <dcterms:modified xsi:type="dcterms:W3CDTF">2020-10-14T00:40:17Z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